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57" r:id="rId3"/>
    <p:sldId id="258" r:id="rId4"/>
    <p:sldId id="275" r:id="rId5"/>
    <p:sldId id="259" r:id="rId6"/>
    <p:sldId id="262" r:id="rId7"/>
    <p:sldId id="263" r:id="rId8"/>
    <p:sldId id="264" r:id="rId9"/>
    <p:sldId id="265" r:id="rId10"/>
    <p:sldId id="256" r:id="rId11"/>
    <p:sldId id="266" r:id="rId12"/>
    <p:sldId id="267" r:id="rId13"/>
    <p:sldId id="280" r:id="rId14"/>
    <p:sldId id="277" r:id="rId15"/>
    <p:sldId id="279" r:id="rId16"/>
    <p:sldId id="268" r:id="rId17"/>
    <p:sldId id="261" r:id="rId18"/>
    <p:sldId id="270" r:id="rId19"/>
    <p:sldId id="271" r:id="rId20"/>
    <p:sldId id="272" r:id="rId21"/>
    <p:sldId id="273" r:id="rId22"/>
    <p:sldId id="269" r:id="rId23"/>
    <p:sldId id="27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43" d="100"/>
          <a:sy n="43" d="100"/>
        </p:scale>
        <p:origin x="744"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B2990-9223-42D6-ABF7-ED8416217081}"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FAE2D7-AF75-461B-9419-84DB24AC7F29}" type="slidenum">
              <a:rPr lang="en-US" smtClean="0"/>
              <a:t>‹#›</a:t>
            </a:fld>
            <a:endParaRPr lang="en-US"/>
          </a:p>
        </p:txBody>
      </p:sp>
    </p:spTree>
    <p:extLst>
      <p:ext uri="{BB962C8B-B14F-4D97-AF65-F5344CB8AC3E}">
        <p14:creationId xmlns:p14="http://schemas.microsoft.com/office/powerpoint/2010/main" val="422040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Make the point that workers in the Boston area tend to earn more than those in other parts of the state, and so national or statewide statistics may be a bit lower than what a worker in Boston can expect.  Also make the point that wages and salaries rise year-by-year, and so statistics from even a year ago may be a bit lower than current figures. </a:t>
            </a:r>
          </a:p>
          <a:p>
            <a:endParaRPr lang="en-US" sz="1200" dirty="0"/>
          </a:p>
          <a:p>
            <a:r>
              <a:rPr lang="en-US" sz="1200" dirty="0"/>
              <a:t>Provide perspective when describing an annual salary.  How much is that per hour?  Per week?  How does that compare to median incomes in the Boston area (being sure to distinguish household vs. individual incomes)?  How does that compare to average apartment rents?  How does it compare to the household income needed for a mortgage for a typical starter home in Boston? </a:t>
            </a:r>
          </a:p>
          <a:p>
            <a:endParaRPr lang="en-US" sz="1200" dirty="0"/>
          </a:p>
          <a:p>
            <a:r>
              <a:rPr lang="en-US" sz="1200" dirty="0"/>
              <a:t>Provide perspective about the range of possible paths and earnings.   While some careers have a fairly well-defined career path, others are more varied.  In your field, what are the factors that affect earnings… for example, do people earn more if they are self-employed?  Or if working for a larger organization or company?  Or if they have specific skills or credentials?   Etc.  </a:t>
            </a:r>
          </a:p>
          <a:p>
            <a:endParaRPr lang="en-US" dirty="0"/>
          </a:p>
        </p:txBody>
      </p:sp>
      <p:sp>
        <p:nvSpPr>
          <p:cNvPr id="4" name="Slide Number Placeholder 3"/>
          <p:cNvSpPr>
            <a:spLocks noGrp="1"/>
          </p:cNvSpPr>
          <p:nvPr>
            <p:ph type="sldNum" sz="quarter" idx="5"/>
          </p:nvPr>
        </p:nvSpPr>
        <p:spPr/>
        <p:txBody>
          <a:bodyPr/>
          <a:lstStyle/>
          <a:p>
            <a:fld id="{FCFAE2D7-AF75-461B-9419-84DB24AC7F29}" type="slidenum">
              <a:rPr lang="en-US" smtClean="0"/>
              <a:t>11</a:t>
            </a:fld>
            <a:endParaRPr lang="en-US"/>
          </a:p>
        </p:txBody>
      </p:sp>
    </p:spTree>
    <p:extLst>
      <p:ext uri="{BB962C8B-B14F-4D97-AF65-F5344CB8AC3E}">
        <p14:creationId xmlns:p14="http://schemas.microsoft.com/office/powerpoint/2010/main" val="542155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AE2D7-AF75-461B-9419-84DB24AC7F29}" type="slidenum">
              <a:rPr lang="en-US" smtClean="0"/>
              <a:t>12</a:t>
            </a:fld>
            <a:endParaRPr lang="en-US"/>
          </a:p>
        </p:txBody>
      </p:sp>
    </p:spTree>
    <p:extLst>
      <p:ext uri="{BB962C8B-B14F-4D97-AF65-F5344CB8AC3E}">
        <p14:creationId xmlns:p14="http://schemas.microsoft.com/office/powerpoint/2010/main" val="3471823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AE2D7-AF75-461B-9419-84DB24AC7F29}" type="slidenum">
              <a:rPr lang="en-US" smtClean="0"/>
              <a:t>13</a:t>
            </a:fld>
            <a:endParaRPr lang="en-US"/>
          </a:p>
        </p:txBody>
      </p:sp>
    </p:spTree>
    <p:extLst>
      <p:ext uri="{BB962C8B-B14F-4D97-AF65-F5344CB8AC3E}">
        <p14:creationId xmlns:p14="http://schemas.microsoft.com/office/powerpoint/2010/main" val="771581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AE2D7-AF75-461B-9419-84DB24AC7F29}" type="slidenum">
              <a:rPr lang="en-US" smtClean="0"/>
              <a:t>14</a:t>
            </a:fld>
            <a:endParaRPr lang="en-US"/>
          </a:p>
        </p:txBody>
      </p:sp>
    </p:spTree>
    <p:extLst>
      <p:ext uri="{BB962C8B-B14F-4D97-AF65-F5344CB8AC3E}">
        <p14:creationId xmlns:p14="http://schemas.microsoft.com/office/powerpoint/2010/main" val="3115218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9417C-BA7D-7B51-D68A-2EF9F39E3E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E76059-F298-046F-FD89-1F8B195590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04FE15-B572-8911-F420-7262350FD389}"/>
              </a:ext>
            </a:extLst>
          </p:cNvPr>
          <p:cNvSpPr>
            <a:spLocks noGrp="1"/>
          </p:cNvSpPr>
          <p:nvPr>
            <p:ph type="dt" sz="half" idx="10"/>
          </p:nvPr>
        </p:nvSpPr>
        <p:spPr/>
        <p:txBody>
          <a:bodyPr/>
          <a:lstStyle/>
          <a:p>
            <a:fld id="{DAB221B9-1527-413C-BA8A-C25653D6BE5B}" type="datetimeFigureOut">
              <a:rPr lang="en-US" smtClean="0"/>
              <a:t>9/13/2024</a:t>
            </a:fld>
            <a:endParaRPr lang="en-US"/>
          </a:p>
        </p:txBody>
      </p:sp>
      <p:sp>
        <p:nvSpPr>
          <p:cNvPr id="5" name="Footer Placeholder 4">
            <a:extLst>
              <a:ext uri="{FF2B5EF4-FFF2-40B4-BE49-F238E27FC236}">
                <a16:creationId xmlns:a16="http://schemas.microsoft.com/office/drawing/2014/main" id="{08159F5F-D599-FFC0-63EF-E98403EF7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8D921-F2D5-5505-7056-ECFB59EA83C8}"/>
              </a:ext>
            </a:extLst>
          </p:cNvPr>
          <p:cNvSpPr>
            <a:spLocks noGrp="1"/>
          </p:cNvSpPr>
          <p:nvPr>
            <p:ph type="sldNum" sz="quarter" idx="12"/>
          </p:nvPr>
        </p:nvSpPr>
        <p:spPr/>
        <p:txBody>
          <a:bodyPr/>
          <a:lstStyle/>
          <a:p>
            <a:fld id="{3E4F47AB-446F-457A-871F-736661E6D6C7}" type="slidenum">
              <a:rPr lang="en-US" smtClean="0"/>
              <a:t>‹#›</a:t>
            </a:fld>
            <a:endParaRPr lang="en-US"/>
          </a:p>
        </p:txBody>
      </p:sp>
    </p:spTree>
    <p:extLst>
      <p:ext uri="{BB962C8B-B14F-4D97-AF65-F5344CB8AC3E}">
        <p14:creationId xmlns:p14="http://schemas.microsoft.com/office/powerpoint/2010/main" val="749279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84A03-7B1B-2A5B-0F97-AD1E149E88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9A4D32-CABD-224C-10D1-6868833DD9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004A08-3B40-D702-AD41-579FFCA7B464}"/>
              </a:ext>
            </a:extLst>
          </p:cNvPr>
          <p:cNvSpPr>
            <a:spLocks noGrp="1"/>
          </p:cNvSpPr>
          <p:nvPr>
            <p:ph type="dt" sz="half" idx="10"/>
          </p:nvPr>
        </p:nvSpPr>
        <p:spPr/>
        <p:txBody>
          <a:bodyPr/>
          <a:lstStyle/>
          <a:p>
            <a:fld id="{DAB221B9-1527-413C-BA8A-C25653D6BE5B}" type="datetimeFigureOut">
              <a:rPr lang="en-US" smtClean="0"/>
              <a:t>9/13/2024</a:t>
            </a:fld>
            <a:endParaRPr lang="en-US"/>
          </a:p>
        </p:txBody>
      </p:sp>
      <p:sp>
        <p:nvSpPr>
          <p:cNvPr id="5" name="Footer Placeholder 4">
            <a:extLst>
              <a:ext uri="{FF2B5EF4-FFF2-40B4-BE49-F238E27FC236}">
                <a16:creationId xmlns:a16="http://schemas.microsoft.com/office/drawing/2014/main" id="{CE0F9B2B-6573-D45C-39C7-697F8B583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4DF161-97E4-1FDB-863B-B037274D8C50}"/>
              </a:ext>
            </a:extLst>
          </p:cNvPr>
          <p:cNvSpPr>
            <a:spLocks noGrp="1"/>
          </p:cNvSpPr>
          <p:nvPr>
            <p:ph type="sldNum" sz="quarter" idx="12"/>
          </p:nvPr>
        </p:nvSpPr>
        <p:spPr/>
        <p:txBody>
          <a:bodyPr/>
          <a:lstStyle/>
          <a:p>
            <a:fld id="{3E4F47AB-446F-457A-871F-736661E6D6C7}" type="slidenum">
              <a:rPr lang="en-US" smtClean="0"/>
              <a:t>‹#›</a:t>
            </a:fld>
            <a:endParaRPr lang="en-US"/>
          </a:p>
        </p:txBody>
      </p:sp>
    </p:spTree>
    <p:extLst>
      <p:ext uri="{BB962C8B-B14F-4D97-AF65-F5344CB8AC3E}">
        <p14:creationId xmlns:p14="http://schemas.microsoft.com/office/powerpoint/2010/main" val="1346756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C05EC2-1057-DAC9-6223-B541767319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AB03F6-84FB-67CC-387C-D2CB652063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C79D0-1B1F-3930-BBEF-6F8AA1861DB7}"/>
              </a:ext>
            </a:extLst>
          </p:cNvPr>
          <p:cNvSpPr>
            <a:spLocks noGrp="1"/>
          </p:cNvSpPr>
          <p:nvPr>
            <p:ph type="dt" sz="half" idx="10"/>
          </p:nvPr>
        </p:nvSpPr>
        <p:spPr/>
        <p:txBody>
          <a:bodyPr/>
          <a:lstStyle/>
          <a:p>
            <a:fld id="{DAB221B9-1527-413C-BA8A-C25653D6BE5B}" type="datetimeFigureOut">
              <a:rPr lang="en-US" smtClean="0"/>
              <a:t>9/13/2024</a:t>
            </a:fld>
            <a:endParaRPr lang="en-US"/>
          </a:p>
        </p:txBody>
      </p:sp>
      <p:sp>
        <p:nvSpPr>
          <p:cNvPr id="5" name="Footer Placeholder 4">
            <a:extLst>
              <a:ext uri="{FF2B5EF4-FFF2-40B4-BE49-F238E27FC236}">
                <a16:creationId xmlns:a16="http://schemas.microsoft.com/office/drawing/2014/main" id="{38A13B04-C241-8ED3-274F-9B692C76C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C781A5-0309-114A-1101-51B9D54848A2}"/>
              </a:ext>
            </a:extLst>
          </p:cNvPr>
          <p:cNvSpPr>
            <a:spLocks noGrp="1"/>
          </p:cNvSpPr>
          <p:nvPr>
            <p:ph type="sldNum" sz="quarter" idx="12"/>
          </p:nvPr>
        </p:nvSpPr>
        <p:spPr/>
        <p:txBody>
          <a:bodyPr/>
          <a:lstStyle/>
          <a:p>
            <a:fld id="{3E4F47AB-446F-457A-871F-736661E6D6C7}" type="slidenum">
              <a:rPr lang="en-US" smtClean="0"/>
              <a:t>‹#›</a:t>
            </a:fld>
            <a:endParaRPr lang="en-US"/>
          </a:p>
        </p:txBody>
      </p:sp>
    </p:spTree>
    <p:extLst>
      <p:ext uri="{BB962C8B-B14F-4D97-AF65-F5344CB8AC3E}">
        <p14:creationId xmlns:p14="http://schemas.microsoft.com/office/powerpoint/2010/main" val="2292774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850ADF7-D433-4BFE-97EB-73F110744ECF}"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9/13/2024</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8FF398-86AC-49BB-AE4C-E3DE9D1D66D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968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AB279-5367-542A-808A-934E7B434E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7D036-1D33-449E-F741-C68EB3B203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C931B-D570-4666-012B-E36EC8E68F69}"/>
              </a:ext>
            </a:extLst>
          </p:cNvPr>
          <p:cNvSpPr>
            <a:spLocks noGrp="1"/>
          </p:cNvSpPr>
          <p:nvPr>
            <p:ph type="dt" sz="half" idx="10"/>
          </p:nvPr>
        </p:nvSpPr>
        <p:spPr/>
        <p:txBody>
          <a:bodyPr/>
          <a:lstStyle/>
          <a:p>
            <a:fld id="{DAB221B9-1527-413C-BA8A-C25653D6BE5B}" type="datetimeFigureOut">
              <a:rPr lang="en-US" smtClean="0"/>
              <a:t>9/13/2024</a:t>
            </a:fld>
            <a:endParaRPr lang="en-US"/>
          </a:p>
        </p:txBody>
      </p:sp>
      <p:sp>
        <p:nvSpPr>
          <p:cNvPr id="5" name="Footer Placeholder 4">
            <a:extLst>
              <a:ext uri="{FF2B5EF4-FFF2-40B4-BE49-F238E27FC236}">
                <a16:creationId xmlns:a16="http://schemas.microsoft.com/office/drawing/2014/main" id="{53559E0E-EB35-75CE-0BB9-9208304ACE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BA4B96-B457-00A6-EA4F-03F26ADA6EB3}"/>
              </a:ext>
            </a:extLst>
          </p:cNvPr>
          <p:cNvSpPr>
            <a:spLocks noGrp="1"/>
          </p:cNvSpPr>
          <p:nvPr>
            <p:ph type="sldNum" sz="quarter" idx="12"/>
          </p:nvPr>
        </p:nvSpPr>
        <p:spPr/>
        <p:txBody>
          <a:bodyPr/>
          <a:lstStyle/>
          <a:p>
            <a:fld id="{3E4F47AB-446F-457A-871F-736661E6D6C7}" type="slidenum">
              <a:rPr lang="en-US" smtClean="0"/>
              <a:t>‹#›</a:t>
            </a:fld>
            <a:endParaRPr lang="en-US"/>
          </a:p>
        </p:txBody>
      </p:sp>
    </p:spTree>
    <p:extLst>
      <p:ext uri="{BB962C8B-B14F-4D97-AF65-F5344CB8AC3E}">
        <p14:creationId xmlns:p14="http://schemas.microsoft.com/office/powerpoint/2010/main" val="2439105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B1F99-CBC2-5AF8-2254-43A848D55F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BDCF43-AC90-F75D-7E33-DE2822A2184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A6BF84-67D4-A641-BF3A-1E5463C82772}"/>
              </a:ext>
            </a:extLst>
          </p:cNvPr>
          <p:cNvSpPr>
            <a:spLocks noGrp="1"/>
          </p:cNvSpPr>
          <p:nvPr>
            <p:ph type="dt" sz="half" idx="10"/>
          </p:nvPr>
        </p:nvSpPr>
        <p:spPr/>
        <p:txBody>
          <a:bodyPr/>
          <a:lstStyle/>
          <a:p>
            <a:fld id="{DAB221B9-1527-413C-BA8A-C25653D6BE5B}" type="datetimeFigureOut">
              <a:rPr lang="en-US" smtClean="0"/>
              <a:t>9/13/2024</a:t>
            </a:fld>
            <a:endParaRPr lang="en-US"/>
          </a:p>
        </p:txBody>
      </p:sp>
      <p:sp>
        <p:nvSpPr>
          <p:cNvPr id="5" name="Footer Placeholder 4">
            <a:extLst>
              <a:ext uri="{FF2B5EF4-FFF2-40B4-BE49-F238E27FC236}">
                <a16:creationId xmlns:a16="http://schemas.microsoft.com/office/drawing/2014/main" id="{FD77C5F6-6D03-4417-C32D-F4E6C1C1A0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69C5CE-7FF0-5CC3-82D3-5A3CFBF34EFF}"/>
              </a:ext>
            </a:extLst>
          </p:cNvPr>
          <p:cNvSpPr>
            <a:spLocks noGrp="1"/>
          </p:cNvSpPr>
          <p:nvPr>
            <p:ph type="sldNum" sz="quarter" idx="12"/>
          </p:nvPr>
        </p:nvSpPr>
        <p:spPr/>
        <p:txBody>
          <a:bodyPr/>
          <a:lstStyle/>
          <a:p>
            <a:fld id="{3E4F47AB-446F-457A-871F-736661E6D6C7}" type="slidenum">
              <a:rPr lang="en-US" smtClean="0"/>
              <a:t>‹#›</a:t>
            </a:fld>
            <a:endParaRPr lang="en-US"/>
          </a:p>
        </p:txBody>
      </p:sp>
    </p:spTree>
    <p:extLst>
      <p:ext uri="{BB962C8B-B14F-4D97-AF65-F5344CB8AC3E}">
        <p14:creationId xmlns:p14="http://schemas.microsoft.com/office/powerpoint/2010/main" val="614741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FDAE1-FCF9-BBE9-39FB-5248C20F86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574D7-5322-9F2B-4286-EA02D48573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5E9856-6256-621C-4E5D-6A3BB116A3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710C77-A68F-9A55-6A0A-F03CD6027D5C}"/>
              </a:ext>
            </a:extLst>
          </p:cNvPr>
          <p:cNvSpPr>
            <a:spLocks noGrp="1"/>
          </p:cNvSpPr>
          <p:nvPr>
            <p:ph type="dt" sz="half" idx="10"/>
          </p:nvPr>
        </p:nvSpPr>
        <p:spPr/>
        <p:txBody>
          <a:bodyPr/>
          <a:lstStyle/>
          <a:p>
            <a:fld id="{DAB221B9-1527-413C-BA8A-C25653D6BE5B}" type="datetimeFigureOut">
              <a:rPr lang="en-US" smtClean="0"/>
              <a:t>9/13/2024</a:t>
            </a:fld>
            <a:endParaRPr lang="en-US"/>
          </a:p>
        </p:txBody>
      </p:sp>
      <p:sp>
        <p:nvSpPr>
          <p:cNvPr id="6" name="Footer Placeholder 5">
            <a:extLst>
              <a:ext uri="{FF2B5EF4-FFF2-40B4-BE49-F238E27FC236}">
                <a16:creationId xmlns:a16="http://schemas.microsoft.com/office/drawing/2014/main" id="{630E6269-99E3-DCF8-C385-32D5EBBFFC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2C1A14-320A-8479-2AFC-A9E88ADC5922}"/>
              </a:ext>
            </a:extLst>
          </p:cNvPr>
          <p:cNvSpPr>
            <a:spLocks noGrp="1"/>
          </p:cNvSpPr>
          <p:nvPr>
            <p:ph type="sldNum" sz="quarter" idx="12"/>
          </p:nvPr>
        </p:nvSpPr>
        <p:spPr/>
        <p:txBody>
          <a:bodyPr/>
          <a:lstStyle/>
          <a:p>
            <a:fld id="{3E4F47AB-446F-457A-871F-736661E6D6C7}" type="slidenum">
              <a:rPr lang="en-US" smtClean="0"/>
              <a:t>‹#›</a:t>
            </a:fld>
            <a:endParaRPr lang="en-US"/>
          </a:p>
        </p:txBody>
      </p:sp>
    </p:spTree>
    <p:extLst>
      <p:ext uri="{BB962C8B-B14F-4D97-AF65-F5344CB8AC3E}">
        <p14:creationId xmlns:p14="http://schemas.microsoft.com/office/powerpoint/2010/main" val="4042257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0673E-D112-F753-1B4D-4ED54E4020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F8F7FC-4793-5C13-298A-F9B537DEC7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3F1CD8-001D-96C9-3C15-ABE343EA4C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4FD409-2787-CEAE-CDCD-259D86E455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9CAD82-FAF5-CF05-1F9F-80668058AC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C34FD6-7378-DDA1-AD9C-EB2192629CF4}"/>
              </a:ext>
            </a:extLst>
          </p:cNvPr>
          <p:cNvSpPr>
            <a:spLocks noGrp="1"/>
          </p:cNvSpPr>
          <p:nvPr>
            <p:ph type="dt" sz="half" idx="10"/>
          </p:nvPr>
        </p:nvSpPr>
        <p:spPr/>
        <p:txBody>
          <a:bodyPr/>
          <a:lstStyle/>
          <a:p>
            <a:fld id="{DAB221B9-1527-413C-BA8A-C25653D6BE5B}" type="datetimeFigureOut">
              <a:rPr lang="en-US" smtClean="0"/>
              <a:t>9/13/2024</a:t>
            </a:fld>
            <a:endParaRPr lang="en-US"/>
          </a:p>
        </p:txBody>
      </p:sp>
      <p:sp>
        <p:nvSpPr>
          <p:cNvPr id="8" name="Footer Placeholder 7">
            <a:extLst>
              <a:ext uri="{FF2B5EF4-FFF2-40B4-BE49-F238E27FC236}">
                <a16:creationId xmlns:a16="http://schemas.microsoft.com/office/drawing/2014/main" id="{9E9A18D9-A865-6183-B81F-166B5F4637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55235B-7412-2474-E5E7-F5719B12C9A7}"/>
              </a:ext>
            </a:extLst>
          </p:cNvPr>
          <p:cNvSpPr>
            <a:spLocks noGrp="1"/>
          </p:cNvSpPr>
          <p:nvPr>
            <p:ph type="sldNum" sz="quarter" idx="12"/>
          </p:nvPr>
        </p:nvSpPr>
        <p:spPr/>
        <p:txBody>
          <a:bodyPr/>
          <a:lstStyle/>
          <a:p>
            <a:fld id="{3E4F47AB-446F-457A-871F-736661E6D6C7}" type="slidenum">
              <a:rPr lang="en-US" smtClean="0"/>
              <a:t>‹#›</a:t>
            </a:fld>
            <a:endParaRPr lang="en-US"/>
          </a:p>
        </p:txBody>
      </p:sp>
    </p:spTree>
    <p:extLst>
      <p:ext uri="{BB962C8B-B14F-4D97-AF65-F5344CB8AC3E}">
        <p14:creationId xmlns:p14="http://schemas.microsoft.com/office/powerpoint/2010/main" val="3635358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327C-6A66-119A-76B7-AC4CD337EB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2734C5-7E19-9E57-C591-48CF1DC047E7}"/>
              </a:ext>
            </a:extLst>
          </p:cNvPr>
          <p:cNvSpPr>
            <a:spLocks noGrp="1"/>
          </p:cNvSpPr>
          <p:nvPr>
            <p:ph type="dt" sz="half" idx="10"/>
          </p:nvPr>
        </p:nvSpPr>
        <p:spPr/>
        <p:txBody>
          <a:bodyPr/>
          <a:lstStyle/>
          <a:p>
            <a:fld id="{DAB221B9-1527-413C-BA8A-C25653D6BE5B}" type="datetimeFigureOut">
              <a:rPr lang="en-US" smtClean="0"/>
              <a:t>9/13/2024</a:t>
            </a:fld>
            <a:endParaRPr lang="en-US"/>
          </a:p>
        </p:txBody>
      </p:sp>
      <p:sp>
        <p:nvSpPr>
          <p:cNvPr id="4" name="Footer Placeholder 3">
            <a:extLst>
              <a:ext uri="{FF2B5EF4-FFF2-40B4-BE49-F238E27FC236}">
                <a16:creationId xmlns:a16="http://schemas.microsoft.com/office/drawing/2014/main" id="{75FBD24E-C9A5-206E-524D-CF9CF60B59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3775A0-EBDB-17A0-5390-13F8C0409A9E}"/>
              </a:ext>
            </a:extLst>
          </p:cNvPr>
          <p:cNvSpPr>
            <a:spLocks noGrp="1"/>
          </p:cNvSpPr>
          <p:nvPr>
            <p:ph type="sldNum" sz="quarter" idx="12"/>
          </p:nvPr>
        </p:nvSpPr>
        <p:spPr/>
        <p:txBody>
          <a:bodyPr/>
          <a:lstStyle/>
          <a:p>
            <a:fld id="{3E4F47AB-446F-457A-871F-736661E6D6C7}" type="slidenum">
              <a:rPr lang="en-US" smtClean="0"/>
              <a:t>‹#›</a:t>
            </a:fld>
            <a:endParaRPr lang="en-US"/>
          </a:p>
        </p:txBody>
      </p:sp>
    </p:spTree>
    <p:extLst>
      <p:ext uri="{BB962C8B-B14F-4D97-AF65-F5344CB8AC3E}">
        <p14:creationId xmlns:p14="http://schemas.microsoft.com/office/powerpoint/2010/main" val="2872205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E1286E-50B6-7ECE-3F77-C5B1F041CB14}"/>
              </a:ext>
            </a:extLst>
          </p:cNvPr>
          <p:cNvSpPr>
            <a:spLocks noGrp="1"/>
          </p:cNvSpPr>
          <p:nvPr>
            <p:ph type="dt" sz="half" idx="10"/>
          </p:nvPr>
        </p:nvSpPr>
        <p:spPr/>
        <p:txBody>
          <a:bodyPr/>
          <a:lstStyle/>
          <a:p>
            <a:fld id="{DAB221B9-1527-413C-BA8A-C25653D6BE5B}" type="datetimeFigureOut">
              <a:rPr lang="en-US" smtClean="0"/>
              <a:t>9/13/2024</a:t>
            </a:fld>
            <a:endParaRPr lang="en-US"/>
          </a:p>
        </p:txBody>
      </p:sp>
      <p:sp>
        <p:nvSpPr>
          <p:cNvPr id="3" name="Footer Placeholder 2">
            <a:extLst>
              <a:ext uri="{FF2B5EF4-FFF2-40B4-BE49-F238E27FC236}">
                <a16:creationId xmlns:a16="http://schemas.microsoft.com/office/drawing/2014/main" id="{C488CB51-9873-34A3-0429-B162615FE2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BC5389-B815-1A47-A129-9FC5DE5BEAE6}"/>
              </a:ext>
            </a:extLst>
          </p:cNvPr>
          <p:cNvSpPr>
            <a:spLocks noGrp="1"/>
          </p:cNvSpPr>
          <p:nvPr>
            <p:ph type="sldNum" sz="quarter" idx="12"/>
          </p:nvPr>
        </p:nvSpPr>
        <p:spPr/>
        <p:txBody>
          <a:bodyPr/>
          <a:lstStyle/>
          <a:p>
            <a:fld id="{3E4F47AB-446F-457A-871F-736661E6D6C7}" type="slidenum">
              <a:rPr lang="en-US" smtClean="0"/>
              <a:t>‹#›</a:t>
            </a:fld>
            <a:endParaRPr lang="en-US"/>
          </a:p>
        </p:txBody>
      </p:sp>
    </p:spTree>
    <p:extLst>
      <p:ext uri="{BB962C8B-B14F-4D97-AF65-F5344CB8AC3E}">
        <p14:creationId xmlns:p14="http://schemas.microsoft.com/office/powerpoint/2010/main" val="4245922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DC800-8524-A225-5178-0DC6BD78A3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687441-C64C-894F-8BF4-56BABA1F2D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08CB88-C1D2-E400-60FF-4D5EC1519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F82DAC-F4A8-533D-3746-881CC5AE14A3}"/>
              </a:ext>
            </a:extLst>
          </p:cNvPr>
          <p:cNvSpPr>
            <a:spLocks noGrp="1"/>
          </p:cNvSpPr>
          <p:nvPr>
            <p:ph type="dt" sz="half" idx="10"/>
          </p:nvPr>
        </p:nvSpPr>
        <p:spPr/>
        <p:txBody>
          <a:bodyPr/>
          <a:lstStyle/>
          <a:p>
            <a:fld id="{DAB221B9-1527-413C-BA8A-C25653D6BE5B}" type="datetimeFigureOut">
              <a:rPr lang="en-US" smtClean="0"/>
              <a:t>9/13/2024</a:t>
            </a:fld>
            <a:endParaRPr lang="en-US"/>
          </a:p>
        </p:txBody>
      </p:sp>
      <p:sp>
        <p:nvSpPr>
          <p:cNvPr id="6" name="Footer Placeholder 5">
            <a:extLst>
              <a:ext uri="{FF2B5EF4-FFF2-40B4-BE49-F238E27FC236}">
                <a16:creationId xmlns:a16="http://schemas.microsoft.com/office/drawing/2014/main" id="{9E36C6DA-7F54-A4CD-B6F2-657039CD0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FF63CE-EEAF-0828-E1D6-41B0F989BC58}"/>
              </a:ext>
            </a:extLst>
          </p:cNvPr>
          <p:cNvSpPr>
            <a:spLocks noGrp="1"/>
          </p:cNvSpPr>
          <p:nvPr>
            <p:ph type="sldNum" sz="quarter" idx="12"/>
          </p:nvPr>
        </p:nvSpPr>
        <p:spPr/>
        <p:txBody>
          <a:bodyPr/>
          <a:lstStyle/>
          <a:p>
            <a:fld id="{3E4F47AB-446F-457A-871F-736661E6D6C7}" type="slidenum">
              <a:rPr lang="en-US" smtClean="0"/>
              <a:t>‹#›</a:t>
            </a:fld>
            <a:endParaRPr lang="en-US"/>
          </a:p>
        </p:txBody>
      </p:sp>
    </p:spTree>
    <p:extLst>
      <p:ext uri="{BB962C8B-B14F-4D97-AF65-F5344CB8AC3E}">
        <p14:creationId xmlns:p14="http://schemas.microsoft.com/office/powerpoint/2010/main" val="3670446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5EE11-D323-7A60-F330-957C052983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911266-5487-2A2B-D9BC-F989D42735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A02653-2D1F-160F-5DE2-A62EF0C07E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2936B9-B82E-544B-F5F9-4C55C7B6E8BD}"/>
              </a:ext>
            </a:extLst>
          </p:cNvPr>
          <p:cNvSpPr>
            <a:spLocks noGrp="1"/>
          </p:cNvSpPr>
          <p:nvPr>
            <p:ph type="dt" sz="half" idx="10"/>
          </p:nvPr>
        </p:nvSpPr>
        <p:spPr/>
        <p:txBody>
          <a:bodyPr/>
          <a:lstStyle/>
          <a:p>
            <a:fld id="{DAB221B9-1527-413C-BA8A-C25653D6BE5B}" type="datetimeFigureOut">
              <a:rPr lang="en-US" smtClean="0"/>
              <a:t>9/13/2024</a:t>
            </a:fld>
            <a:endParaRPr lang="en-US"/>
          </a:p>
        </p:txBody>
      </p:sp>
      <p:sp>
        <p:nvSpPr>
          <p:cNvPr id="6" name="Footer Placeholder 5">
            <a:extLst>
              <a:ext uri="{FF2B5EF4-FFF2-40B4-BE49-F238E27FC236}">
                <a16:creationId xmlns:a16="http://schemas.microsoft.com/office/drawing/2014/main" id="{E097490C-6E9A-612F-5C50-8FD9EDC519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29040D-A38E-B9E8-8217-CA07B8C2F22B}"/>
              </a:ext>
            </a:extLst>
          </p:cNvPr>
          <p:cNvSpPr>
            <a:spLocks noGrp="1"/>
          </p:cNvSpPr>
          <p:nvPr>
            <p:ph type="sldNum" sz="quarter" idx="12"/>
          </p:nvPr>
        </p:nvSpPr>
        <p:spPr/>
        <p:txBody>
          <a:bodyPr/>
          <a:lstStyle/>
          <a:p>
            <a:fld id="{3E4F47AB-446F-457A-871F-736661E6D6C7}" type="slidenum">
              <a:rPr lang="en-US" smtClean="0"/>
              <a:t>‹#›</a:t>
            </a:fld>
            <a:endParaRPr lang="en-US"/>
          </a:p>
        </p:txBody>
      </p:sp>
    </p:spTree>
    <p:extLst>
      <p:ext uri="{BB962C8B-B14F-4D97-AF65-F5344CB8AC3E}">
        <p14:creationId xmlns:p14="http://schemas.microsoft.com/office/powerpoint/2010/main" val="350023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D782AE-A8E4-B1A4-EC09-798720B9B8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E1B42F-AEF3-BAF1-4BB5-5C53B4060A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D920D-6C1C-B38D-1991-8A9FB6383A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B221B9-1527-413C-BA8A-C25653D6BE5B}" type="datetimeFigureOut">
              <a:rPr lang="en-US" smtClean="0"/>
              <a:t>9/13/2024</a:t>
            </a:fld>
            <a:endParaRPr lang="en-US"/>
          </a:p>
        </p:txBody>
      </p:sp>
      <p:sp>
        <p:nvSpPr>
          <p:cNvPr id="5" name="Footer Placeholder 4">
            <a:extLst>
              <a:ext uri="{FF2B5EF4-FFF2-40B4-BE49-F238E27FC236}">
                <a16:creationId xmlns:a16="http://schemas.microsoft.com/office/drawing/2014/main" id="{691239B0-D380-811A-DAC5-0C6F9F05BC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8811CD4-03DB-1576-6A0E-8B57BB7690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E4F47AB-446F-457A-871F-736661E6D6C7}" type="slidenum">
              <a:rPr lang="en-US" smtClean="0"/>
              <a:t>‹#›</a:t>
            </a:fld>
            <a:endParaRPr lang="en-US"/>
          </a:p>
        </p:txBody>
      </p:sp>
    </p:spTree>
    <p:extLst>
      <p:ext uri="{BB962C8B-B14F-4D97-AF65-F5344CB8AC3E}">
        <p14:creationId xmlns:p14="http://schemas.microsoft.com/office/powerpoint/2010/main" val="3043631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850ADF7-D433-4BFE-97EB-73F110744ECF}" type="datetimeFigureOut">
              <a:rPr lang="en-US" smtClean="0"/>
              <a:t>9/13/2024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38FF398-86AC-49BB-AE4C-E3DE9D1D66D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05503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forbes.com/advisor/business/average-salary-by-age/#average_salary_by_age_and_state_section"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point2homes.com/US/Neighborhood/MA/Boston-Demographics.html#:~:text=The%20average%20annual%20household%20income%20in%20Boston%20is,65%20earn%20less%2C%20at%20%2437%2C500%20and%20%2446%2C782%2C%20respectively."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bls.gov/ooh" TargetMode="External"/><Relationship Id="rId2" Type="http://schemas.openxmlformats.org/officeDocument/2006/relationships/hyperlink" Target="https://portal.ma.cis360.org/" TargetMode="Externa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9A431-3770-A340-1ADF-143D77306884}"/>
              </a:ext>
            </a:extLst>
          </p:cNvPr>
          <p:cNvSpPr>
            <a:spLocks noGrp="1"/>
          </p:cNvSpPr>
          <p:nvPr>
            <p:ph type="ctrTitle"/>
          </p:nvPr>
        </p:nvSpPr>
        <p:spPr>
          <a:xfrm>
            <a:off x="163772" y="2362199"/>
            <a:ext cx="12028227" cy="1147763"/>
          </a:xfrm>
        </p:spPr>
        <p:txBody>
          <a:bodyPr>
            <a:noAutofit/>
          </a:bodyPr>
          <a:lstStyle/>
          <a:p>
            <a:r>
              <a:rPr lang="en-US" sz="4400" dirty="0"/>
              <a:t>Career Research in the Exploratory Program</a:t>
            </a:r>
          </a:p>
        </p:txBody>
      </p:sp>
      <p:sp>
        <p:nvSpPr>
          <p:cNvPr id="3" name="Subtitle 2">
            <a:extLst>
              <a:ext uri="{FF2B5EF4-FFF2-40B4-BE49-F238E27FC236}">
                <a16:creationId xmlns:a16="http://schemas.microsoft.com/office/drawing/2014/main" id="{4CA8035E-DA78-78E5-DC29-7FA16A315BBB}"/>
              </a:ext>
            </a:extLst>
          </p:cNvPr>
          <p:cNvSpPr>
            <a:spLocks noGrp="1"/>
          </p:cNvSpPr>
          <p:nvPr>
            <p:ph type="subTitle" idx="1"/>
          </p:nvPr>
        </p:nvSpPr>
        <p:spPr/>
        <p:txBody>
          <a:bodyPr/>
          <a:lstStyle/>
          <a:p>
            <a:r>
              <a:rPr lang="en-US" dirty="0"/>
              <a:t>SKILLS LIBRARY DATABASE Exploratory Guide</a:t>
            </a:r>
          </a:p>
        </p:txBody>
      </p:sp>
      <p:pic>
        <p:nvPicPr>
          <p:cNvPr id="5" name="Picture 4" descr="A white paper with black text&#10;&#10;Description automatically generated">
            <a:extLst>
              <a:ext uri="{FF2B5EF4-FFF2-40B4-BE49-F238E27FC236}">
                <a16:creationId xmlns:a16="http://schemas.microsoft.com/office/drawing/2014/main" id="{67A5BECB-BC59-E6FE-EDE3-CB31D4DA8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8642" y="185418"/>
            <a:ext cx="2039116" cy="1889764"/>
          </a:xfrm>
          <a:prstGeom prst="rect">
            <a:avLst/>
          </a:prstGeom>
        </p:spPr>
      </p:pic>
    </p:spTree>
    <p:extLst>
      <p:ext uri="{BB962C8B-B14F-4D97-AF65-F5344CB8AC3E}">
        <p14:creationId xmlns:p14="http://schemas.microsoft.com/office/powerpoint/2010/main" val="192479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A0A4AADB-63F7-CD36-5615-8FC352BCF99E}"/>
              </a:ext>
            </a:extLst>
          </p:cNvPr>
          <p:cNvSpPr>
            <a:spLocks noGrp="1"/>
          </p:cNvSpPr>
          <p:nvPr>
            <p:ph type="title"/>
          </p:nvPr>
        </p:nvSpPr>
        <p:spPr>
          <a:xfrm>
            <a:off x="15630" y="59977"/>
            <a:ext cx="12190018" cy="1325563"/>
          </a:xfrm>
          <a:solidFill>
            <a:schemeClr val="tx2">
              <a:lumMod val="25000"/>
              <a:lumOff val="75000"/>
            </a:schemeClr>
          </a:solidFill>
        </p:spPr>
        <p:txBody>
          <a:bodyPr/>
          <a:lstStyle/>
          <a:p>
            <a:r>
              <a:rPr lang="en-US" dirty="0"/>
              <a:t> …. Combined with your local knowledge </a:t>
            </a:r>
          </a:p>
        </p:txBody>
      </p:sp>
      <p:sp>
        <p:nvSpPr>
          <p:cNvPr id="6" name="TextBox 5">
            <a:extLst>
              <a:ext uri="{FF2B5EF4-FFF2-40B4-BE49-F238E27FC236}">
                <a16:creationId xmlns:a16="http://schemas.microsoft.com/office/drawing/2014/main" id="{CCAD02A2-6CC1-34AB-40B0-11E5E6858EEB}"/>
              </a:ext>
            </a:extLst>
          </p:cNvPr>
          <p:cNvSpPr txBox="1"/>
          <p:nvPr/>
        </p:nvSpPr>
        <p:spPr>
          <a:xfrm>
            <a:off x="291669" y="1535044"/>
            <a:ext cx="7628216" cy="5262979"/>
          </a:xfrm>
          <a:prstGeom prst="rect">
            <a:avLst/>
          </a:prstGeom>
          <a:noFill/>
        </p:spPr>
        <p:txBody>
          <a:bodyPr wrap="square" rtlCol="0">
            <a:spAutoFit/>
          </a:bodyPr>
          <a:lstStyle/>
          <a:p>
            <a:r>
              <a:rPr lang="en-US" sz="2800" dirty="0"/>
              <a:t>Combine the formal career profile with your own  local knowledge: </a:t>
            </a:r>
          </a:p>
          <a:p>
            <a:endParaRPr lang="en-US" sz="2800" dirty="0"/>
          </a:p>
          <a:p>
            <a:pPr marL="342900" indent="-342900">
              <a:buFontTx/>
              <a:buChar char="-"/>
            </a:pPr>
            <a:r>
              <a:rPr lang="en-US" sz="2800" dirty="0"/>
              <a:t>Examples of local companies and organizations, especially those that have hired co-op students or recent graduates; or who have provided field trips, joined the Program Advisory Board, or other connections with the school. </a:t>
            </a:r>
          </a:p>
          <a:p>
            <a:pPr marL="342900" indent="-342900">
              <a:buFontTx/>
              <a:buChar char="-"/>
            </a:pPr>
            <a:r>
              <a:rPr lang="en-US" sz="2800" dirty="0"/>
              <a:t>Examples from friends and former colleagues of interesting career paths within your industry.</a:t>
            </a:r>
          </a:p>
        </p:txBody>
      </p:sp>
      <p:sp>
        <p:nvSpPr>
          <p:cNvPr id="2" name="Flowchart: Delay 1">
            <a:extLst>
              <a:ext uri="{FF2B5EF4-FFF2-40B4-BE49-F238E27FC236}">
                <a16:creationId xmlns:a16="http://schemas.microsoft.com/office/drawing/2014/main" id="{3A98FEB9-80DE-3DC5-F348-53F063FF1B46}"/>
              </a:ext>
            </a:extLst>
          </p:cNvPr>
          <p:cNvSpPr/>
          <p:nvPr/>
        </p:nvSpPr>
        <p:spPr>
          <a:xfrm flipH="1">
            <a:off x="7595419" y="1965931"/>
            <a:ext cx="4596581" cy="4832092"/>
          </a:xfrm>
          <a:prstGeom prst="flowChartDelay">
            <a:avLst/>
          </a:prstGeom>
          <a:blipFill dpi="0" rotWithShape="1">
            <a:blip r:embed="rId2">
              <a:alphaModFix amt="99000"/>
              <a:extLst>
                <a:ext uri="{28A0092B-C50C-407E-A947-70E740481C1C}">
                  <a14:useLocalDpi xmlns:a14="http://schemas.microsoft.com/office/drawing/2010/main" val="0"/>
                </a:ext>
              </a:extLst>
            </a:blip>
            <a:srcRect/>
            <a:stretch>
              <a:fillRect/>
            </a:stretch>
          </a:blipFill>
          <a:effectLst>
            <a:softEdge rad="165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3996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A0A4AADB-63F7-CD36-5615-8FC352BCF99E}"/>
              </a:ext>
            </a:extLst>
          </p:cNvPr>
          <p:cNvSpPr>
            <a:spLocks noGrp="1"/>
          </p:cNvSpPr>
          <p:nvPr>
            <p:ph type="title"/>
          </p:nvPr>
        </p:nvSpPr>
        <p:spPr>
          <a:xfrm>
            <a:off x="1982" y="59977"/>
            <a:ext cx="12190018" cy="1325563"/>
          </a:xfrm>
          <a:solidFill>
            <a:schemeClr val="tx2">
              <a:lumMod val="25000"/>
              <a:lumOff val="75000"/>
            </a:schemeClr>
          </a:solidFill>
        </p:spPr>
        <p:txBody>
          <a:bodyPr/>
          <a:lstStyle/>
          <a:p>
            <a:r>
              <a:rPr lang="en-US" dirty="0"/>
              <a:t>How to put salary information in perspective</a:t>
            </a:r>
          </a:p>
        </p:txBody>
      </p:sp>
      <p:sp>
        <p:nvSpPr>
          <p:cNvPr id="6" name="TextBox 5">
            <a:extLst>
              <a:ext uri="{FF2B5EF4-FFF2-40B4-BE49-F238E27FC236}">
                <a16:creationId xmlns:a16="http://schemas.microsoft.com/office/drawing/2014/main" id="{CCAD02A2-6CC1-34AB-40B0-11E5E6858EEB}"/>
              </a:ext>
            </a:extLst>
          </p:cNvPr>
          <p:cNvSpPr txBox="1"/>
          <p:nvPr/>
        </p:nvSpPr>
        <p:spPr>
          <a:xfrm>
            <a:off x="348367" y="1509644"/>
            <a:ext cx="11518711" cy="5016758"/>
          </a:xfrm>
          <a:prstGeom prst="rect">
            <a:avLst/>
          </a:prstGeom>
          <a:noFill/>
        </p:spPr>
        <p:txBody>
          <a:bodyPr wrap="square" rtlCol="0">
            <a:spAutoFit/>
          </a:bodyPr>
          <a:lstStyle/>
          <a:p>
            <a:r>
              <a:rPr lang="en-US" sz="2000" dirty="0"/>
              <a:t>Provide perspective about the range of possible paths and earnings.   </a:t>
            </a:r>
          </a:p>
          <a:p>
            <a:endParaRPr lang="en-US" sz="2000" dirty="0"/>
          </a:p>
          <a:p>
            <a:r>
              <a:rPr lang="en-US" sz="2000" dirty="0"/>
              <a:t>While some careers have a fairly well-defined career path, others are more varied, with a wide range of possible earnings.  </a:t>
            </a:r>
          </a:p>
          <a:p>
            <a:endParaRPr lang="en-US" sz="2000" dirty="0"/>
          </a:p>
          <a:p>
            <a:r>
              <a:rPr lang="en-US" sz="2000" dirty="0"/>
              <a:t>In your field, what are the factors that affect earnings?  For example, do people earn more if they are self-employed?  Or if working for a larger organization or company?  Or if they have specific skills or credentials?  </a:t>
            </a:r>
          </a:p>
          <a:p>
            <a:endParaRPr lang="en-US" sz="2000" dirty="0"/>
          </a:p>
          <a:p>
            <a:r>
              <a:rPr lang="en-US" sz="2000" dirty="0"/>
              <a:t>Is there a range of paths that includes high profile but harder-to-enter roles (such as movie director, top fashion designer, etc.) as well as a variety of more accessible paths?   How can students realistically think about these options?  </a:t>
            </a:r>
          </a:p>
          <a:p>
            <a:endParaRPr lang="en-US" sz="2000" dirty="0"/>
          </a:p>
          <a:p>
            <a:r>
              <a:rPr lang="en-US" sz="2000" dirty="0"/>
              <a:t>Are there trade-offs between earnings and other career values?   For example, some jobs pay above-average earnings because of more demanding working conditions or travel requirements; while others may pay less but offer some non-tangible benefits.  </a:t>
            </a:r>
          </a:p>
        </p:txBody>
      </p:sp>
    </p:spTree>
    <p:extLst>
      <p:ext uri="{BB962C8B-B14F-4D97-AF65-F5344CB8AC3E}">
        <p14:creationId xmlns:p14="http://schemas.microsoft.com/office/powerpoint/2010/main" val="2816529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A0A4AADB-63F7-CD36-5615-8FC352BCF99E}"/>
              </a:ext>
            </a:extLst>
          </p:cNvPr>
          <p:cNvSpPr>
            <a:spLocks noGrp="1"/>
          </p:cNvSpPr>
          <p:nvPr>
            <p:ph type="title"/>
          </p:nvPr>
        </p:nvSpPr>
        <p:spPr>
          <a:xfrm>
            <a:off x="1982" y="59977"/>
            <a:ext cx="12190018" cy="1325563"/>
          </a:xfrm>
          <a:solidFill>
            <a:schemeClr val="tx2">
              <a:lumMod val="25000"/>
              <a:lumOff val="75000"/>
            </a:schemeClr>
          </a:solidFill>
        </p:spPr>
        <p:txBody>
          <a:bodyPr/>
          <a:lstStyle/>
          <a:p>
            <a:r>
              <a:rPr lang="en-US" dirty="0"/>
              <a:t>How to put salary and cost of living in perspective</a:t>
            </a:r>
          </a:p>
        </p:txBody>
      </p:sp>
      <p:sp>
        <p:nvSpPr>
          <p:cNvPr id="6" name="TextBox 5">
            <a:extLst>
              <a:ext uri="{FF2B5EF4-FFF2-40B4-BE49-F238E27FC236}">
                <a16:creationId xmlns:a16="http://schemas.microsoft.com/office/drawing/2014/main" id="{CCAD02A2-6CC1-34AB-40B0-11E5E6858EEB}"/>
              </a:ext>
            </a:extLst>
          </p:cNvPr>
          <p:cNvSpPr txBox="1"/>
          <p:nvPr/>
        </p:nvSpPr>
        <p:spPr>
          <a:xfrm>
            <a:off x="336644" y="1509644"/>
            <a:ext cx="11518711" cy="3785652"/>
          </a:xfrm>
          <a:prstGeom prst="rect">
            <a:avLst/>
          </a:prstGeom>
          <a:noFill/>
        </p:spPr>
        <p:txBody>
          <a:bodyPr wrap="square" rtlCol="0">
            <a:spAutoFit/>
          </a:bodyPr>
          <a:lstStyle/>
          <a:p>
            <a:r>
              <a:rPr lang="en-US" sz="2400" dirty="0"/>
              <a:t>Make the point that Massachusetts Is one of the most expensive states in the country, and Boston is one of the most expensive cities.  Especially in the downtown neighborhoods, people working in fields such as high tech, law, medicine and finance tend to earn very high salaries and pay very high housing prices.   This bubble of wealth, high salaries and high housing costs makes it hard to analyze Boston data to see “what is a good salary in Boston.”   </a:t>
            </a:r>
          </a:p>
          <a:p>
            <a:endParaRPr lang="en-US" sz="2400" dirty="0"/>
          </a:p>
          <a:p>
            <a:r>
              <a:rPr lang="en-US" sz="2400" dirty="0"/>
              <a:t>For perspective, it is helpful to look at average salaries and household income by age group, neighborhood, and to look at national as well as local statistics.</a:t>
            </a:r>
          </a:p>
          <a:p>
            <a:endParaRPr lang="en-US" sz="2400" dirty="0"/>
          </a:p>
        </p:txBody>
      </p:sp>
    </p:spTree>
    <p:extLst>
      <p:ext uri="{BB962C8B-B14F-4D97-AF65-F5344CB8AC3E}">
        <p14:creationId xmlns:p14="http://schemas.microsoft.com/office/powerpoint/2010/main" val="3335247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A0A4AADB-63F7-CD36-5615-8FC352BCF99E}"/>
              </a:ext>
            </a:extLst>
          </p:cNvPr>
          <p:cNvSpPr>
            <a:spLocks noGrp="1"/>
          </p:cNvSpPr>
          <p:nvPr>
            <p:ph type="title"/>
          </p:nvPr>
        </p:nvSpPr>
        <p:spPr>
          <a:xfrm>
            <a:off x="1982" y="59977"/>
            <a:ext cx="12190018" cy="1325563"/>
          </a:xfrm>
          <a:solidFill>
            <a:schemeClr val="tx2">
              <a:lumMod val="25000"/>
              <a:lumOff val="75000"/>
            </a:schemeClr>
          </a:solidFill>
        </p:spPr>
        <p:txBody>
          <a:bodyPr/>
          <a:lstStyle/>
          <a:p>
            <a:r>
              <a:rPr lang="en-US" dirty="0"/>
              <a:t>For perspective: Median Earnings By Age in the U.S.</a:t>
            </a:r>
          </a:p>
        </p:txBody>
      </p:sp>
      <p:graphicFrame>
        <p:nvGraphicFramePr>
          <p:cNvPr id="2" name="Table 1">
            <a:extLst>
              <a:ext uri="{FF2B5EF4-FFF2-40B4-BE49-F238E27FC236}">
                <a16:creationId xmlns:a16="http://schemas.microsoft.com/office/drawing/2014/main" id="{D8665504-622E-5C3B-E4A9-82FF91D820A3}"/>
              </a:ext>
            </a:extLst>
          </p:cNvPr>
          <p:cNvGraphicFramePr>
            <a:graphicFrameLocks noGrp="1"/>
          </p:cNvGraphicFramePr>
          <p:nvPr>
            <p:extLst>
              <p:ext uri="{D42A27DB-BD31-4B8C-83A1-F6EECF244321}">
                <p14:modId xmlns:p14="http://schemas.microsoft.com/office/powerpoint/2010/main" val="945989180"/>
              </p:ext>
            </p:extLst>
          </p:nvPr>
        </p:nvGraphicFramePr>
        <p:xfrm>
          <a:off x="127000" y="1587500"/>
          <a:ext cx="11887200" cy="4686298"/>
        </p:xfrm>
        <a:graphic>
          <a:graphicData uri="http://schemas.openxmlformats.org/drawingml/2006/table">
            <a:tbl>
              <a:tblPr>
                <a:tableStyleId>{5C22544A-7EE6-4342-B048-85BDC9FD1C3A}</a:tableStyleId>
              </a:tblPr>
              <a:tblGrid>
                <a:gridCol w="2971800">
                  <a:extLst>
                    <a:ext uri="{9D8B030D-6E8A-4147-A177-3AD203B41FA5}">
                      <a16:colId xmlns:a16="http://schemas.microsoft.com/office/drawing/2014/main" val="3141711166"/>
                    </a:ext>
                  </a:extLst>
                </a:gridCol>
                <a:gridCol w="2971800">
                  <a:extLst>
                    <a:ext uri="{9D8B030D-6E8A-4147-A177-3AD203B41FA5}">
                      <a16:colId xmlns:a16="http://schemas.microsoft.com/office/drawing/2014/main" val="3826620556"/>
                    </a:ext>
                  </a:extLst>
                </a:gridCol>
                <a:gridCol w="2971800">
                  <a:extLst>
                    <a:ext uri="{9D8B030D-6E8A-4147-A177-3AD203B41FA5}">
                      <a16:colId xmlns:a16="http://schemas.microsoft.com/office/drawing/2014/main" val="952438704"/>
                    </a:ext>
                  </a:extLst>
                </a:gridCol>
                <a:gridCol w="2971800">
                  <a:extLst>
                    <a:ext uri="{9D8B030D-6E8A-4147-A177-3AD203B41FA5}">
                      <a16:colId xmlns:a16="http://schemas.microsoft.com/office/drawing/2014/main" val="3619230174"/>
                    </a:ext>
                  </a:extLst>
                </a:gridCol>
              </a:tblGrid>
              <a:tr h="531626">
                <a:tc gridSpan="4">
                  <a:txBody>
                    <a:bodyPr/>
                    <a:lstStyle/>
                    <a:p>
                      <a:pPr algn="l" fontAlgn="ctr"/>
                      <a:r>
                        <a:rPr lang="en-US" sz="2200" u="none" strike="noStrike" dirty="0">
                          <a:effectLst/>
                        </a:rPr>
                        <a:t>Median Earnings by Age in the United States</a:t>
                      </a:r>
                      <a:endParaRPr lang="en-US" sz="2200" b="1" i="0" u="none" strike="noStrike" dirty="0">
                        <a:solidFill>
                          <a:srgbClr val="4657A1"/>
                        </a:solidFill>
                        <a:effectLst/>
                        <a:latin typeface="Arial" panose="020B0604020202020204" pitchFamily="34" charset="0"/>
                      </a:endParaRPr>
                    </a:p>
                  </a:txBody>
                  <a:tcPr marL="81643" marR="5443" marT="5443" marB="0" anchor="ctr"/>
                </a:tc>
                <a:tc hMerge="1">
                  <a:txBody>
                    <a:bodyPr/>
                    <a:lstStyle/>
                    <a:p>
                      <a:pPr algn="l" fontAlgn="b"/>
                      <a:endParaRPr lang="en-US" sz="2000" b="0" i="0" u="none" strike="noStrike" dirty="0">
                        <a:solidFill>
                          <a:srgbClr val="000000"/>
                        </a:solidFill>
                        <a:effectLst/>
                        <a:latin typeface="Aptos Narrow" panose="020B0004020202020204" pitchFamily="34" charset="0"/>
                      </a:endParaRPr>
                    </a:p>
                  </a:txBody>
                  <a:tcPr marL="5443" marR="5443" marT="5443" marB="0" anchor="b"/>
                </a:tc>
                <a:tc hMerge="1">
                  <a:txBody>
                    <a:bodyPr/>
                    <a:lstStyle/>
                    <a:p>
                      <a:pPr algn="l" fontAlgn="b"/>
                      <a:endParaRPr lang="en-US" sz="2000" b="0" i="0" u="none" strike="noStrike">
                        <a:solidFill>
                          <a:srgbClr val="000000"/>
                        </a:solidFill>
                        <a:effectLst/>
                        <a:latin typeface="Aptos Narrow" panose="020B0004020202020204" pitchFamily="34" charset="0"/>
                      </a:endParaRPr>
                    </a:p>
                  </a:txBody>
                  <a:tcPr marL="5443" marR="5443" marT="5443" marB="0" anchor="b"/>
                </a:tc>
                <a:tc hMerge="1">
                  <a:txBody>
                    <a:bodyPr/>
                    <a:lstStyle/>
                    <a:p>
                      <a:pPr algn="l" fontAlgn="b"/>
                      <a:endParaRPr lang="en-US" sz="2000" b="0" i="0" u="none" strike="noStrike" dirty="0">
                        <a:solidFill>
                          <a:srgbClr val="000000"/>
                        </a:solidFill>
                        <a:effectLst/>
                        <a:latin typeface="Aptos Narrow" panose="020B0004020202020204" pitchFamily="34" charset="0"/>
                      </a:endParaRPr>
                    </a:p>
                  </a:txBody>
                  <a:tcPr marL="5443" marR="5443" marT="5443" marB="0" anchor="b"/>
                </a:tc>
                <a:extLst>
                  <a:ext uri="{0D108BD9-81ED-4DB2-BD59-A6C34878D82A}">
                    <a16:rowId xmlns:a16="http://schemas.microsoft.com/office/drawing/2014/main" val="3103794510"/>
                  </a:ext>
                </a:extLst>
              </a:tr>
              <a:tr h="616799">
                <a:tc gridSpan="4">
                  <a:txBody>
                    <a:bodyPr/>
                    <a:lstStyle/>
                    <a:p>
                      <a:pPr algn="l" fontAlgn="ctr"/>
                      <a:r>
                        <a:rPr lang="en-US" sz="2200" u="none" strike="noStrike" dirty="0">
                          <a:effectLst/>
                        </a:rPr>
                        <a:t>Source: U.S. Bureau of Labor Statistics</a:t>
                      </a:r>
                      <a:endParaRPr lang="en-US" sz="2200" b="0" i="0" u="none" strike="noStrike" dirty="0">
                        <a:solidFill>
                          <a:srgbClr val="334155"/>
                        </a:solidFill>
                        <a:effectLst/>
                        <a:latin typeface="Arial" panose="020B0604020202020204" pitchFamily="34" charset="0"/>
                      </a:endParaRPr>
                    </a:p>
                  </a:txBody>
                  <a:tcPr marL="81643" marR="5443" marT="5443" marB="0" anchor="ctr"/>
                </a:tc>
                <a:tc hMerge="1">
                  <a:txBody>
                    <a:bodyPr/>
                    <a:lstStyle/>
                    <a:p>
                      <a:pPr algn="l" fontAlgn="b"/>
                      <a:endParaRPr lang="en-US" sz="2000" b="0" i="0" u="none" strike="noStrike" dirty="0">
                        <a:solidFill>
                          <a:srgbClr val="000000"/>
                        </a:solidFill>
                        <a:effectLst/>
                        <a:latin typeface="Aptos Narrow" panose="020B0004020202020204" pitchFamily="34" charset="0"/>
                      </a:endParaRPr>
                    </a:p>
                  </a:txBody>
                  <a:tcPr marL="5443" marR="5443" marT="5443" marB="0" anchor="b"/>
                </a:tc>
                <a:tc hMerge="1">
                  <a:txBody>
                    <a:bodyPr/>
                    <a:lstStyle/>
                    <a:p>
                      <a:pPr algn="l" fontAlgn="b"/>
                      <a:endParaRPr lang="en-US" sz="2000" b="0" i="0" u="none" strike="noStrike">
                        <a:solidFill>
                          <a:srgbClr val="000000"/>
                        </a:solidFill>
                        <a:effectLst/>
                        <a:latin typeface="Aptos Narrow" panose="020B0004020202020204" pitchFamily="34" charset="0"/>
                      </a:endParaRPr>
                    </a:p>
                  </a:txBody>
                  <a:tcPr marL="5443" marR="5443" marT="5443" marB="0" anchor="b"/>
                </a:tc>
                <a:tc hMerge="1">
                  <a:txBody>
                    <a:bodyPr/>
                    <a:lstStyle/>
                    <a:p>
                      <a:pPr algn="l" fontAlgn="b"/>
                      <a:endParaRPr lang="en-US" sz="2000" b="0" i="0" u="none" strike="noStrike" dirty="0">
                        <a:solidFill>
                          <a:srgbClr val="000000"/>
                        </a:solidFill>
                        <a:effectLst/>
                        <a:latin typeface="Aptos Narrow" panose="020B0004020202020204" pitchFamily="34" charset="0"/>
                      </a:endParaRPr>
                    </a:p>
                  </a:txBody>
                  <a:tcPr marL="5443" marR="5443" marT="5443" marB="0" anchor="b"/>
                </a:tc>
                <a:extLst>
                  <a:ext uri="{0D108BD9-81ED-4DB2-BD59-A6C34878D82A}">
                    <a16:rowId xmlns:a16="http://schemas.microsoft.com/office/drawing/2014/main" val="2348525038"/>
                  </a:ext>
                </a:extLst>
              </a:tr>
              <a:tr h="393097">
                <a:tc gridSpan="4">
                  <a:txBody>
                    <a:bodyPr/>
                    <a:lstStyle/>
                    <a:p>
                      <a:pPr algn="ctr" fontAlgn="ctr"/>
                      <a:endParaRPr lang="en-US" sz="2200" b="0" i="0" u="none" strike="noStrike" dirty="0">
                        <a:solidFill>
                          <a:srgbClr val="334155"/>
                        </a:solidFill>
                        <a:effectLst/>
                        <a:latin typeface="Arial" panose="020B0604020202020204" pitchFamily="34" charset="0"/>
                      </a:endParaRPr>
                    </a:p>
                  </a:txBody>
                  <a:tcPr marL="5443" marR="5443" marT="5443"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38287516"/>
                  </a:ext>
                </a:extLst>
              </a:tr>
              <a:tr h="393097">
                <a:tc>
                  <a:txBody>
                    <a:bodyPr/>
                    <a:lstStyle/>
                    <a:p>
                      <a:pPr algn="l" fontAlgn="b"/>
                      <a:r>
                        <a:rPr lang="en-US" sz="2200" u="none" strike="noStrike">
                          <a:effectLst/>
                        </a:rPr>
                        <a:t>Age </a:t>
                      </a:r>
                      <a:endParaRPr lang="en-US" sz="2200" b="1" i="0" u="none" strike="noStrike">
                        <a:solidFill>
                          <a:srgbClr val="000000"/>
                        </a:solidFill>
                        <a:effectLst/>
                        <a:latin typeface="Inherit"/>
                      </a:endParaRPr>
                    </a:p>
                  </a:txBody>
                  <a:tcPr marL="5443" marR="5443" marT="5443" marB="0" anchor="b"/>
                </a:tc>
                <a:tc>
                  <a:txBody>
                    <a:bodyPr/>
                    <a:lstStyle/>
                    <a:p>
                      <a:pPr algn="r" fontAlgn="b"/>
                      <a:r>
                        <a:rPr lang="en-US" sz="2200" u="none" strike="noStrike">
                          <a:effectLst/>
                        </a:rPr>
                        <a:t>Weekly Earnings </a:t>
                      </a:r>
                      <a:endParaRPr lang="en-US" sz="2200" b="1" i="0" u="none" strike="noStrike">
                        <a:solidFill>
                          <a:srgbClr val="000000"/>
                        </a:solidFill>
                        <a:effectLst/>
                        <a:latin typeface="Inherit"/>
                      </a:endParaRPr>
                    </a:p>
                  </a:txBody>
                  <a:tcPr marL="5443" marR="81643" marT="5443" marB="0" anchor="b"/>
                </a:tc>
                <a:tc>
                  <a:txBody>
                    <a:bodyPr/>
                    <a:lstStyle/>
                    <a:p>
                      <a:pPr algn="r" fontAlgn="b"/>
                      <a:r>
                        <a:rPr lang="en-US" sz="2200" u="none" strike="noStrike">
                          <a:effectLst/>
                        </a:rPr>
                        <a:t>Annual Wage </a:t>
                      </a:r>
                      <a:endParaRPr lang="en-US" sz="2200" b="1" i="0" u="none" strike="noStrike">
                        <a:solidFill>
                          <a:srgbClr val="000000"/>
                        </a:solidFill>
                        <a:effectLst/>
                        <a:latin typeface="Inherit"/>
                      </a:endParaRPr>
                    </a:p>
                  </a:txBody>
                  <a:tcPr marL="5443" marR="81643" marT="5443" marB="0" anchor="b"/>
                </a:tc>
                <a:tc>
                  <a:txBody>
                    <a:bodyPr/>
                    <a:lstStyle/>
                    <a:p>
                      <a:pPr algn="r" fontAlgn="b"/>
                      <a:r>
                        <a:rPr lang="en-US" sz="2200" u="none" strike="noStrike">
                          <a:effectLst/>
                        </a:rPr>
                        <a:t>Average Hourly Wage </a:t>
                      </a:r>
                      <a:endParaRPr lang="en-US" sz="2200" b="1" i="0" u="none" strike="noStrike">
                        <a:solidFill>
                          <a:srgbClr val="000000"/>
                        </a:solidFill>
                        <a:effectLst/>
                        <a:latin typeface="Inherit"/>
                      </a:endParaRPr>
                    </a:p>
                  </a:txBody>
                  <a:tcPr marL="5443" marR="5443" marT="5443" marB="0" anchor="b"/>
                </a:tc>
                <a:extLst>
                  <a:ext uri="{0D108BD9-81ED-4DB2-BD59-A6C34878D82A}">
                    <a16:rowId xmlns:a16="http://schemas.microsoft.com/office/drawing/2014/main" val="3315460144"/>
                  </a:ext>
                </a:extLst>
              </a:tr>
              <a:tr h="393097">
                <a:tc>
                  <a:txBody>
                    <a:bodyPr/>
                    <a:lstStyle/>
                    <a:p>
                      <a:pPr algn="l" fontAlgn="ctr"/>
                      <a:r>
                        <a:rPr lang="en-US" sz="2200" u="none" strike="noStrike">
                          <a:effectLst/>
                        </a:rPr>
                        <a:t>16 to 19 years old</a:t>
                      </a:r>
                      <a:endParaRPr lang="en-US" sz="2200" b="1" i="0" u="none" strike="noStrike">
                        <a:solidFill>
                          <a:srgbClr val="000000"/>
                        </a:solidFill>
                        <a:effectLst/>
                        <a:latin typeface="Arial" panose="020B0604020202020204" pitchFamily="34" charset="0"/>
                      </a:endParaRPr>
                    </a:p>
                  </a:txBody>
                  <a:tcPr marL="5443" marR="5443" marT="5443" marB="0" anchor="ctr"/>
                </a:tc>
                <a:tc>
                  <a:txBody>
                    <a:bodyPr/>
                    <a:lstStyle/>
                    <a:p>
                      <a:pPr algn="r" fontAlgn="ctr"/>
                      <a:r>
                        <a:rPr lang="en-US" sz="2200" u="none" strike="noStrike">
                          <a:effectLst/>
                        </a:rPr>
                        <a:t>$611 </a:t>
                      </a:r>
                      <a:endParaRPr lang="en-US" sz="2200" b="0" i="0" u="none" strike="noStrike">
                        <a:solidFill>
                          <a:srgbClr val="000000"/>
                        </a:solidFill>
                        <a:effectLst/>
                        <a:latin typeface="Arial" panose="020B0604020202020204" pitchFamily="34" charset="0"/>
                      </a:endParaRPr>
                    </a:p>
                  </a:txBody>
                  <a:tcPr marL="5443" marR="5443" marT="5443" marB="0" anchor="ctr"/>
                </a:tc>
                <a:tc>
                  <a:txBody>
                    <a:bodyPr/>
                    <a:lstStyle/>
                    <a:p>
                      <a:pPr algn="r" fontAlgn="ctr"/>
                      <a:r>
                        <a:rPr lang="en-US" sz="2200" u="none" strike="noStrike" dirty="0">
                          <a:effectLst/>
                        </a:rPr>
                        <a:t>$31,772 </a:t>
                      </a:r>
                      <a:endParaRPr lang="en-US" sz="2200" b="0" i="0" u="none" strike="noStrike" dirty="0">
                        <a:solidFill>
                          <a:srgbClr val="000000"/>
                        </a:solidFill>
                        <a:effectLst/>
                        <a:latin typeface="Arial" panose="020B0604020202020204" pitchFamily="34" charset="0"/>
                      </a:endParaRPr>
                    </a:p>
                  </a:txBody>
                  <a:tcPr marL="5443" marR="5443" marT="5443" marB="0" anchor="ctr"/>
                </a:tc>
                <a:tc>
                  <a:txBody>
                    <a:bodyPr/>
                    <a:lstStyle/>
                    <a:p>
                      <a:pPr algn="r" fontAlgn="ctr"/>
                      <a:r>
                        <a:rPr lang="en-US" sz="2200" u="none" strike="noStrike">
                          <a:effectLst/>
                        </a:rPr>
                        <a:t>$15.28 </a:t>
                      </a:r>
                      <a:endParaRPr lang="en-US" sz="2200" b="0" i="0" u="none" strike="noStrike">
                        <a:solidFill>
                          <a:srgbClr val="000000"/>
                        </a:solidFill>
                        <a:effectLst/>
                        <a:latin typeface="Arial" panose="020B0604020202020204" pitchFamily="34" charset="0"/>
                      </a:endParaRPr>
                    </a:p>
                  </a:txBody>
                  <a:tcPr marL="5443" marR="5443" marT="5443" marB="0" anchor="ctr"/>
                </a:tc>
                <a:extLst>
                  <a:ext uri="{0D108BD9-81ED-4DB2-BD59-A6C34878D82A}">
                    <a16:rowId xmlns:a16="http://schemas.microsoft.com/office/drawing/2014/main" val="331769139"/>
                  </a:ext>
                </a:extLst>
              </a:tr>
              <a:tr h="393097">
                <a:tc>
                  <a:txBody>
                    <a:bodyPr/>
                    <a:lstStyle/>
                    <a:p>
                      <a:pPr algn="l" fontAlgn="ctr"/>
                      <a:r>
                        <a:rPr lang="en-US" sz="2200" u="none" strike="noStrike">
                          <a:effectLst/>
                        </a:rPr>
                        <a:t>20 to 24 years old</a:t>
                      </a:r>
                      <a:endParaRPr lang="en-US" sz="2200" b="1" i="0" u="none" strike="noStrike">
                        <a:solidFill>
                          <a:srgbClr val="000000"/>
                        </a:solidFill>
                        <a:effectLst/>
                        <a:latin typeface="Arial" panose="020B0604020202020204" pitchFamily="34" charset="0"/>
                      </a:endParaRPr>
                    </a:p>
                  </a:txBody>
                  <a:tcPr marL="5443" marR="5443" marT="5443" marB="0" anchor="ctr"/>
                </a:tc>
                <a:tc>
                  <a:txBody>
                    <a:bodyPr/>
                    <a:lstStyle/>
                    <a:p>
                      <a:pPr algn="r" fontAlgn="ctr"/>
                      <a:r>
                        <a:rPr lang="en-US" sz="2200" u="none" strike="noStrike" dirty="0">
                          <a:effectLst/>
                        </a:rPr>
                        <a:t>$737 </a:t>
                      </a:r>
                      <a:endParaRPr lang="en-US" sz="2200" b="0" i="0" u="none" strike="noStrike" dirty="0">
                        <a:solidFill>
                          <a:srgbClr val="000000"/>
                        </a:solidFill>
                        <a:effectLst/>
                        <a:latin typeface="Arial" panose="020B0604020202020204" pitchFamily="34" charset="0"/>
                      </a:endParaRPr>
                    </a:p>
                  </a:txBody>
                  <a:tcPr marL="5443" marR="5443" marT="5443" marB="0" anchor="ctr"/>
                </a:tc>
                <a:tc>
                  <a:txBody>
                    <a:bodyPr/>
                    <a:lstStyle/>
                    <a:p>
                      <a:pPr algn="r" fontAlgn="ctr"/>
                      <a:r>
                        <a:rPr lang="en-US" sz="2200" u="none" strike="noStrike">
                          <a:effectLst/>
                        </a:rPr>
                        <a:t>$38,324 </a:t>
                      </a:r>
                      <a:endParaRPr lang="en-US" sz="2200" b="0" i="0" u="none" strike="noStrike">
                        <a:solidFill>
                          <a:srgbClr val="000000"/>
                        </a:solidFill>
                        <a:effectLst/>
                        <a:latin typeface="Arial" panose="020B0604020202020204" pitchFamily="34" charset="0"/>
                      </a:endParaRPr>
                    </a:p>
                  </a:txBody>
                  <a:tcPr marL="5443" marR="5443" marT="5443" marB="0" anchor="ctr"/>
                </a:tc>
                <a:tc>
                  <a:txBody>
                    <a:bodyPr/>
                    <a:lstStyle/>
                    <a:p>
                      <a:pPr algn="r" fontAlgn="ctr"/>
                      <a:r>
                        <a:rPr lang="en-US" sz="2200" u="none" strike="noStrike">
                          <a:effectLst/>
                        </a:rPr>
                        <a:t>$18.43 </a:t>
                      </a:r>
                      <a:endParaRPr lang="en-US" sz="2200" b="0" i="0" u="none" strike="noStrike">
                        <a:solidFill>
                          <a:srgbClr val="000000"/>
                        </a:solidFill>
                        <a:effectLst/>
                        <a:latin typeface="Arial" panose="020B0604020202020204" pitchFamily="34" charset="0"/>
                      </a:endParaRPr>
                    </a:p>
                  </a:txBody>
                  <a:tcPr marL="5443" marR="5443" marT="5443" marB="0" anchor="ctr"/>
                </a:tc>
                <a:extLst>
                  <a:ext uri="{0D108BD9-81ED-4DB2-BD59-A6C34878D82A}">
                    <a16:rowId xmlns:a16="http://schemas.microsoft.com/office/drawing/2014/main" val="3825668462"/>
                  </a:ext>
                </a:extLst>
              </a:tr>
              <a:tr h="393097">
                <a:tc>
                  <a:txBody>
                    <a:bodyPr/>
                    <a:lstStyle/>
                    <a:p>
                      <a:pPr algn="l" fontAlgn="ctr"/>
                      <a:r>
                        <a:rPr lang="en-US" sz="2200" u="none" strike="noStrike">
                          <a:effectLst/>
                        </a:rPr>
                        <a:t>25 to 34 years old</a:t>
                      </a:r>
                      <a:endParaRPr lang="en-US" sz="2200" b="1" i="0" u="none" strike="noStrike">
                        <a:solidFill>
                          <a:srgbClr val="000000"/>
                        </a:solidFill>
                        <a:effectLst/>
                        <a:latin typeface="Arial" panose="020B0604020202020204" pitchFamily="34" charset="0"/>
                      </a:endParaRPr>
                    </a:p>
                  </a:txBody>
                  <a:tcPr marL="5443" marR="5443" marT="5443" marB="0" anchor="ctr"/>
                </a:tc>
                <a:tc>
                  <a:txBody>
                    <a:bodyPr/>
                    <a:lstStyle/>
                    <a:p>
                      <a:pPr algn="r" fontAlgn="ctr"/>
                      <a:r>
                        <a:rPr lang="en-US" sz="2200" u="none" strike="noStrike">
                          <a:effectLst/>
                        </a:rPr>
                        <a:t>$1,018 </a:t>
                      </a:r>
                      <a:endParaRPr lang="en-US" sz="2200" b="0" i="0" u="none" strike="noStrike">
                        <a:solidFill>
                          <a:srgbClr val="000000"/>
                        </a:solidFill>
                        <a:effectLst/>
                        <a:latin typeface="Arial" panose="020B0604020202020204" pitchFamily="34" charset="0"/>
                      </a:endParaRPr>
                    </a:p>
                  </a:txBody>
                  <a:tcPr marL="5443" marR="5443" marT="5443" marB="0" anchor="ctr"/>
                </a:tc>
                <a:tc>
                  <a:txBody>
                    <a:bodyPr/>
                    <a:lstStyle/>
                    <a:p>
                      <a:pPr algn="r" fontAlgn="ctr"/>
                      <a:r>
                        <a:rPr lang="en-US" sz="2200" u="none" strike="noStrike">
                          <a:effectLst/>
                        </a:rPr>
                        <a:t>$52,936 </a:t>
                      </a:r>
                      <a:endParaRPr lang="en-US" sz="2200" b="0" i="0" u="none" strike="noStrike">
                        <a:solidFill>
                          <a:srgbClr val="000000"/>
                        </a:solidFill>
                        <a:effectLst/>
                        <a:latin typeface="Arial" panose="020B0604020202020204" pitchFamily="34" charset="0"/>
                      </a:endParaRPr>
                    </a:p>
                  </a:txBody>
                  <a:tcPr marL="5443" marR="5443" marT="5443" marB="0" anchor="ctr"/>
                </a:tc>
                <a:tc>
                  <a:txBody>
                    <a:bodyPr/>
                    <a:lstStyle/>
                    <a:p>
                      <a:pPr algn="r" fontAlgn="ctr"/>
                      <a:r>
                        <a:rPr lang="en-US" sz="2200" u="none" strike="noStrike">
                          <a:effectLst/>
                        </a:rPr>
                        <a:t>$25.45 </a:t>
                      </a:r>
                      <a:endParaRPr lang="en-US" sz="2200" b="0" i="0" u="none" strike="noStrike">
                        <a:solidFill>
                          <a:srgbClr val="000000"/>
                        </a:solidFill>
                        <a:effectLst/>
                        <a:latin typeface="Arial" panose="020B0604020202020204" pitchFamily="34" charset="0"/>
                      </a:endParaRPr>
                    </a:p>
                  </a:txBody>
                  <a:tcPr marL="5443" marR="5443" marT="5443" marB="0" anchor="ctr"/>
                </a:tc>
                <a:extLst>
                  <a:ext uri="{0D108BD9-81ED-4DB2-BD59-A6C34878D82A}">
                    <a16:rowId xmlns:a16="http://schemas.microsoft.com/office/drawing/2014/main" val="174058428"/>
                  </a:ext>
                </a:extLst>
              </a:tr>
              <a:tr h="393097">
                <a:tc>
                  <a:txBody>
                    <a:bodyPr/>
                    <a:lstStyle/>
                    <a:p>
                      <a:pPr algn="l" fontAlgn="ctr"/>
                      <a:r>
                        <a:rPr lang="en-US" sz="2200" u="none" strike="noStrike">
                          <a:effectLst/>
                        </a:rPr>
                        <a:t>35 to 44 years old</a:t>
                      </a:r>
                      <a:endParaRPr lang="en-US" sz="2200" b="1" i="0" u="none" strike="noStrike">
                        <a:solidFill>
                          <a:srgbClr val="000000"/>
                        </a:solidFill>
                        <a:effectLst/>
                        <a:latin typeface="Arial" panose="020B0604020202020204" pitchFamily="34" charset="0"/>
                      </a:endParaRPr>
                    </a:p>
                  </a:txBody>
                  <a:tcPr marL="5443" marR="5443" marT="5443" marB="0" anchor="ctr"/>
                </a:tc>
                <a:tc>
                  <a:txBody>
                    <a:bodyPr/>
                    <a:lstStyle/>
                    <a:p>
                      <a:pPr algn="r" fontAlgn="ctr"/>
                      <a:r>
                        <a:rPr lang="en-US" sz="2200" u="none" strike="noStrike" dirty="0">
                          <a:effectLst/>
                        </a:rPr>
                        <a:t>$1,223 </a:t>
                      </a:r>
                      <a:endParaRPr lang="en-US" sz="2200" b="0" i="0" u="none" strike="noStrike" dirty="0">
                        <a:solidFill>
                          <a:srgbClr val="000000"/>
                        </a:solidFill>
                        <a:effectLst/>
                        <a:latin typeface="Arial" panose="020B0604020202020204" pitchFamily="34" charset="0"/>
                      </a:endParaRPr>
                    </a:p>
                  </a:txBody>
                  <a:tcPr marL="5443" marR="5443" marT="5443" marB="0" anchor="ctr"/>
                </a:tc>
                <a:tc>
                  <a:txBody>
                    <a:bodyPr/>
                    <a:lstStyle/>
                    <a:p>
                      <a:pPr algn="r" fontAlgn="ctr"/>
                      <a:r>
                        <a:rPr lang="en-US" sz="2200" u="none" strike="noStrike">
                          <a:effectLst/>
                        </a:rPr>
                        <a:t>$63,596 </a:t>
                      </a:r>
                      <a:endParaRPr lang="en-US" sz="2200" b="0" i="0" u="none" strike="noStrike">
                        <a:solidFill>
                          <a:srgbClr val="000000"/>
                        </a:solidFill>
                        <a:effectLst/>
                        <a:latin typeface="Arial" panose="020B0604020202020204" pitchFamily="34" charset="0"/>
                      </a:endParaRPr>
                    </a:p>
                  </a:txBody>
                  <a:tcPr marL="5443" marR="5443" marT="5443" marB="0" anchor="ctr"/>
                </a:tc>
                <a:tc>
                  <a:txBody>
                    <a:bodyPr/>
                    <a:lstStyle/>
                    <a:p>
                      <a:pPr algn="r" fontAlgn="ctr"/>
                      <a:r>
                        <a:rPr lang="en-US" sz="2200" u="none" strike="noStrike" dirty="0">
                          <a:effectLst/>
                        </a:rPr>
                        <a:t>$30.58 </a:t>
                      </a:r>
                      <a:endParaRPr lang="en-US" sz="2200" b="0" i="0" u="none" strike="noStrike" dirty="0">
                        <a:solidFill>
                          <a:srgbClr val="000000"/>
                        </a:solidFill>
                        <a:effectLst/>
                        <a:latin typeface="Arial" panose="020B0604020202020204" pitchFamily="34" charset="0"/>
                      </a:endParaRPr>
                    </a:p>
                  </a:txBody>
                  <a:tcPr marL="5443" marR="5443" marT="5443" marB="0" anchor="ctr"/>
                </a:tc>
                <a:extLst>
                  <a:ext uri="{0D108BD9-81ED-4DB2-BD59-A6C34878D82A}">
                    <a16:rowId xmlns:a16="http://schemas.microsoft.com/office/drawing/2014/main" val="132881421"/>
                  </a:ext>
                </a:extLst>
              </a:tr>
              <a:tr h="393097">
                <a:tc>
                  <a:txBody>
                    <a:bodyPr/>
                    <a:lstStyle/>
                    <a:p>
                      <a:pPr algn="l" fontAlgn="ctr"/>
                      <a:r>
                        <a:rPr lang="en-US" sz="2200" u="none" strike="noStrike">
                          <a:effectLst/>
                        </a:rPr>
                        <a:t>45 to 54 years old</a:t>
                      </a:r>
                      <a:endParaRPr lang="en-US" sz="2200" b="1" i="0" u="none" strike="noStrike">
                        <a:solidFill>
                          <a:srgbClr val="000000"/>
                        </a:solidFill>
                        <a:effectLst/>
                        <a:latin typeface="Arial" panose="020B0604020202020204" pitchFamily="34" charset="0"/>
                      </a:endParaRPr>
                    </a:p>
                  </a:txBody>
                  <a:tcPr marL="5443" marR="5443" marT="5443" marB="0" anchor="ctr"/>
                </a:tc>
                <a:tc>
                  <a:txBody>
                    <a:bodyPr/>
                    <a:lstStyle/>
                    <a:p>
                      <a:pPr algn="r" fontAlgn="ctr"/>
                      <a:r>
                        <a:rPr lang="en-US" sz="2200" u="none" strike="noStrike">
                          <a:effectLst/>
                        </a:rPr>
                        <a:t>$1,239 </a:t>
                      </a:r>
                      <a:endParaRPr lang="en-US" sz="2200" b="0" i="0" u="none" strike="noStrike">
                        <a:solidFill>
                          <a:srgbClr val="000000"/>
                        </a:solidFill>
                        <a:effectLst/>
                        <a:latin typeface="Arial" panose="020B0604020202020204" pitchFamily="34" charset="0"/>
                      </a:endParaRPr>
                    </a:p>
                  </a:txBody>
                  <a:tcPr marL="5443" marR="5443" marT="5443" marB="0" anchor="ctr"/>
                </a:tc>
                <a:tc>
                  <a:txBody>
                    <a:bodyPr/>
                    <a:lstStyle/>
                    <a:p>
                      <a:pPr algn="r" fontAlgn="ctr"/>
                      <a:r>
                        <a:rPr lang="en-US" sz="2200" u="none" strike="noStrike">
                          <a:effectLst/>
                        </a:rPr>
                        <a:t>$64,428 </a:t>
                      </a:r>
                      <a:endParaRPr lang="en-US" sz="2200" b="0" i="0" u="none" strike="noStrike">
                        <a:solidFill>
                          <a:srgbClr val="000000"/>
                        </a:solidFill>
                        <a:effectLst/>
                        <a:latin typeface="Arial" panose="020B0604020202020204" pitchFamily="34" charset="0"/>
                      </a:endParaRPr>
                    </a:p>
                  </a:txBody>
                  <a:tcPr marL="5443" marR="5443" marT="5443" marB="0" anchor="ctr"/>
                </a:tc>
                <a:tc>
                  <a:txBody>
                    <a:bodyPr/>
                    <a:lstStyle/>
                    <a:p>
                      <a:pPr algn="r" fontAlgn="ctr"/>
                      <a:r>
                        <a:rPr lang="en-US" sz="2200" u="none" strike="noStrike">
                          <a:effectLst/>
                        </a:rPr>
                        <a:t>$30.98 </a:t>
                      </a:r>
                      <a:endParaRPr lang="en-US" sz="2200" b="0" i="0" u="none" strike="noStrike">
                        <a:solidFill>
                          <a:srgbClr val="000000"/>
                        </a:solidFill>
                        <a:effectLst/>
                        <a:latin typeface="Arial" panose="020B0604020202020204" pitchFamily="34" charset="0"/>
                      </a:endParaRPr>
                    </a:p>
                  </a:txBody>
                  <a:tcPr marL="5443" marR="5443" marT="5443" marB="0" anchor="ctr"/>
                </a:tc>
                <a:extLst>
                  <a:ext uri="{0D108BD9-81ED-4DB2-BD59-A6C34878D82A}">
                    <a16:rowId xmlns:a16="http://schemas.microsoft.com/office/drawing/2014/main" val="2360207939"/>
                  </a:ext>
                </a:extLst>
              </a:tr>
              <a:tr h="393097">
                <a:tc>
                  <a:txBody>
                    <a:bodyPr/>
                    <a:lstStyle/>
                    <a:p>
                      <a:pPr algn="l" fontAlgn="ctr"/>
                      <a:r>
                        <a:rPr lang="en-US" sz="2200" u="none" strike="noStrike">
                          <a:effectLst/>
                        </a:rPr>
                        <a:t>55 to 64 years old</a:t>
                      </a:r>
                      <a:endParaRPr lang="en-US" sz="2200" b="1" i="0" u="none" strike="noStrike">
                        <a:solidFill>
                          <a:srgbClr val="000000"/>
                        </a:solidFill>
                        <a:effectLst/>
                        <a:latin typeface="Arial" panose="020B0604020202020204" pitchFamily="34" charset="0"/>
                      </a:endParaRPr>
                    </a:p>
                  </a:txBody>
                  <a:tcPr marL="5443" marR="5443" marT="5443" marB="0" anchor="ctr"/>
                </a:tc>
                <a:tc>
                  <a:txBody>
                    <a:bodyPr/>
                    <a:lstStyle/>
                    <a:p>
                      <a:pPr algn="r" fontAlgn="ctr"/>
                      <a:r>
                        <a:rPr lang="en-US" sz="2200" u="none" strike="noStrike">
                          <a:effectLst/>
                        </a:rPr>
                        <a:t>$1,218 </a:t>
                      </a:r>
                      <a:endParaRPr lang="en-US" sz="2200" b="0" i="0" u="none" strike="noStrike">
                        <a:solidFill>
                          <a:srgbClr val="000000"/>
                        </a:solidFill>
                        <a:effectLst/>
                        <a:latin typeface="Arial" panose="020B0604020202020204" pitchFamily="34" charset="0"/>
                      </a:endParaRPr>
                    </a:p>
                  </a:txBody>
                  <a:tcPr marL="5443" marR="5443" marT="5443" marB="0" anchor="ctr"/>
                </a:tc>
                <a:tc>
                  <a:txBody>
                    <a:bodyPr/>
                    <a:lstStyle/>
                    <a:p>
                      <a:pPr algn="r" fontAlgn="ctr"/>
                      <a:r>
                        <a:rPr lang="en-US" sz="2200" u="none" strike="noStrike">
                          <a:effectLst/>
                        </a:rPr>
                        <a:t>$63,336 </a:t>
                      </a:r>
                      <a:endParaRPr lang="en-US" sz="2200" b="0" i="0" u="none" strike="noStrike">
                        <a:solidFill>
                          <a:srgbClr val="000000"/>
                        </a:solidFill>
                        <a:effectLst/>
                        <a:latin typeface="Arial" panose="020B0604020202020204" pitchFamily="34" charset="0"/>
                      </a:endParaRPr>
                    </a:p>
                  </a:txBody>
                  <a:tcPr marL="5443" marR="5443" marT="5443" marB="0" anchor="ctr"/>
                </a:tc>
                <a:tc>
                  <a:txBody>
                    <a:bodyPr/>
                    <a:lstStyle/>
                    <a:p>
                      <a:pPr algn="r" fontAlgn="ctr"/>
                      <a:r>
                        <a:rPr lang="en-US" sz="2200" u="none" strike="noStrike" dirty="0">
                          <a:effectLst/>
                        </a:rPr>
                        <a:t>$30.45 </a:t>
                      </a:r>
                      <a:endParaRPr lang="en-US" sz="2200" b="0" i="0" u="none" strike="noStrike" dirty="0">
                        <a:solidFill>
                          <a:srgbClr val="000000"/>
                        </a:solidFill>
                        <a:effectLst/>
                        <a:latin typeface="Arial" panose="020B0604020202020204" pitchFamily="34" charset="0"/>
                      </a:endParaRPr>
                    </a:p>
                  </a:txBody>
                  <a:tcPr marL="5443" marR="5443" marT="5443" marB="0" anchor="ctr"/>
                </a:tc>
                <a:extLst>
                  <a:ext uri="{0D108BD9-81ED-4DB2-BD59-A6C34878D82A}">
                    <a16:rowId xmlns:a16="http://schemas.microsoft.com/office/drawing/2014/main" val="320582446"/>
                  </a:ext>
                </a:extLst>
              </a:tr>
              <a:tr h="393097">
                <a:tc>
                  <a:txBody>
                    <a:bodyPr/>
                    <a:lstStyle/>
                    <a:p>
                      <a:pPr algn="l" fontAlgn="ctr"/>
                      <a:r>
                        <a:rPr lang="en-US" sz="2200" u="none" strike="noStrike">
                          <a:effectLst/>
                        </a:rPr>
                        <a:t>65 years and older</a:t>
                      </a:r>
                      <a:endParaRPr lang="en-US" sz="2200" b="1" i="0" u="none" strike="noStrike">
                        <a:solidFill>
                          <a:srgbClr val="000000"/>
                        </a:solidFill>
                        <a:effectLst/>
                        <a:latin typeface="Arial" panose="020B0604020202020204" pitchFamily="34" charset="0"/>
                      </a:endParaRPr>
                    </a:p>
                  </a:txBody>
                  <a:tcPr marL="5443" marR="5443" marT="5443" marB="0" anchor="ctr"/>
                </a:tc>
                <a:tc>
                  <a:txBody>
                    <a:bodyPr/>
                    <a:lstStyle/>
                    <a:p>
                      <a:pPr algn="r" fontAlgn="ctr"/>
                      <a:r>
                        <a:rPr lang="en-US" sz="2200" u="none" strike="noStrike">
                          <a:effectLst/>
                        </a:rPr>
                        <a:t>$1,042 </a:t>
                      </a:r>
                      <a:endParaRPr lang="en-US" sz="2200" b="0" i="0" u="none" strike="noStrike">
                        <a:solidFill>
                          <a:srgbClr val="000000"/>
                        </a:solidFill>
                        <a:effectLst/>
                        <a:latin typeface="Arial" panose="020B0604020202020204" pitchFamily="34" charset="0"/>
                      </a:endParaRPr>
                    </a:p>
                  </a:txBody>
                  <a:tcPr marL="5443" marR="5443" marT="5443" marB="0" anchor="ctr"/>
                </a:tc>
                <a:tc>
                  <a:txBody>
                    <a:bodyPr/>
                    <a:lstStyle/>
                    <a:p>
                      <a:pPr algn="r" fontAlgn="ctr"/>
                      <a:r>
                        <a:rPr lang="en-US" sz="2200" u="none" strike="noStrike">
                          <a:effectLst/>
                        </a:rPr>
                        <a:t>$54,184 </a:t>
                      </a:r>
                      <a:endParaRPr lang="en-US" sz="2200" b="0" i="0" u="none" strike="noStrike">
                        <a:solidFill>
                          <a:srgbClr val="000000"/>
                        </a:solidFill>
                        <a:effectLst/>
                        <a:latin typeface="Arial" panose="020B0604020202020204" pitchFamily="34" charset="0"/>
                      </a:endParaRPr>
                    </a:p>
                  </a:txBody>
                  <a:tcPr marL="5443" marR="5443" marT="5443" marB="0" anchor="ctr"/>
                </a:tc>
                <a:tc>
                  <a:txBody>
                    <a:bodyPr/>
                    <a:lstStyle/>
                    <a:p>
                      <a:pPr algn="r" fontAlgn="ctr"/>
                      <a:r>
                        <a:rPr lang="en-US" sz="2200" u="none" strike="noStrike" dirty="0">
                          <a:effectLst/>
                        </a:rPr>
                        <a:t>$26.05 </a:t>
                      </a:r>
                      <a:endParaRPr lang="en-US" sz="2200" b="0" i="0" u="none" strike="noStrike" dirty="0">
                        <a:solidFill>
                          <a:srgbClr val="000000"/>
                        </a:solidFill>
                        <a:effectLst/>
                        <a:latin typeface="Arial" panose="020B0604020202020204" pitchFamily="34" charset="0"/>
                      </a:endParaRPr>
                    </a:p>
                  </a:txBody>
                  <a:tcPr marL="5443" marR="5443" marT="5443" marB="0" anchor="ctr"/>
                </a:tc>
                <a:extLst>
                  <a:ext uri="{0D108BD9-81ED-4DB2-BD59-A6C34878D82A}">
                    <a16:rowId xmlns:a16="http://schemas.microsoft.com/office/drawing/2014/main" val="3002790737"/>
                  </a:ext>
                </a:extLst>
              </a:tr>
            </a:tbl>
          </a:graphicData>
        </a:graphic>
      </p:graphicFrame>
      <p:sp>
        <p:nvSpPr>
          <p:cNvPr id="3" name="TextBox 2">
            <a:extLst>
              <a:ext uri="{FF2B5EF4-FFF2-40B4-BE49-F238E27FC236}">
                <a16:creationId xmlns:a16="http://schemas.microsoft.com/office/drawing/2014/main" id="{7D5DD422-311E-AE08-5ECF-A6FDB10D2991}"/>
              </a:ext>
            </a:extLst>
          </p:cNvPr>
          <p:cNvSpPr txBox="1"/>
          <p:nvPr/>
        </p:nvSpPr>
        <p:spPr>
          <a:xfrm>
            <a:off x="127000" y="6428691"/>
            <a:ext cx="5592493" cy="369332"/>
          </a:xfrm>
          <a:prstGeom prst="rect">
            <a:avLst/>
          </a:prstGeom>
          <a:noFill/>
        </p:spPr>
        <p:txBody>
          <a:bodyPr wrap="none" rtlCol="0">
            <a:spAutoFit/>
          </a:bodyPr>
          <a:lstStyle/>
          <a:p>
            <a:r>
              <a:rPr lang="en-US" dirty="0"/>
              <a:t>Source: </a:t>
            </a:r>
            <a:r>
              <a:rPr lang="en-US" dirty="0">
                <a:hlinkClick r:id="rId3"/>
              </a:rPr>
              <a:t>Average Salary by Age In 2024 – Forbes Advisor</a:t>
            </a:r>
            <a:endParaRPr lang="en-US" dirty="0"/>
          </a:p>
        </p:txBody>
      </p:sp>
    </p:spTree>
    <p:extLst>
      <p:ext uri="{BB962C8B-B14F-4D97-AF65-F5344CB8AC3E}">
        <p14:creationId xmlns:p14="http://schemas.microsoft.com/office/powerpoint/2010/main" val="2034767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A0A4AADB-63F7-CD36-5615-8FC352BCF99E}"/>
              </a:ext>
            </a:extLst>
          </p:cNvPr>
          <p:cNvSpPr>
            <a:spLocks noGrp="1"/>
          </p:cNvSpPr>
          <p:nvPr>
            <p:ph type="title"/>
          </p:nvPr>
        </p:nvSpPr>
        <p:spPr>
          <a:xfrm>
            <a:off x="1982" y="59977"/>
            <a:ext cx="12190018" cy="1325563"/>
          </a:xfrm>
          <a:solidFill>
            <a:schemeClr val="tx2">
              <a:lumMod val="25000"/>
              <a:lumOff val="75000"/>
            </a:schemeClr>
          </a:solidFill>
        </p:spPr>
        <p:txBody>
          <a:bodyPr/>
          <a:lstStyle/>
          <a:p>
            <a:r>
              <a:rPr lang="en-US" dirty="0"/>
              <a:t>For perspective: Median Household Income (Household =&gt; may include more than one earner)</a:t>
            </a:r>
          </a:p>
        </p:txBody>
      </p:sp>
      <p:sp>
        <p:nvSpPr>
          <p:cNvPr id="5" name="TextBox 4">
            <a:extLst>
              <a:ext uri="{FF2B5EF4-FFF2-40B4-BE49-F238E27FC236}">
                <a16:creationId xmlns:a16="http://schemas.microsoft.com/office/drawing/2014/main" id="{0D055EF3-5FD2-4264-E125-756D7A6BCEAB}"/>
              </a:ext>
            </a:extLst>
          </p:cNvPr>
          <p:cNvSpPr txBox="1"/>
          <p:nvPr/>
        </p:nvSpPr>
        <p:spPr>
          <a:xfrm>
            <a:off x="165099" y="6419514"/>
            <a:ext cx="9740872" cy="369332"/>
          </a:xfrm>
          <a:prstGeom prst="rect">
            <a:avLst/>
          </a:prstGeom>
          <a:noFill/>
        </p:spPr>
        <p:txBody>
          <a:bodyPr wrap="none" rtlCol="0">
            <a:spAutoFit/>
          </a:bodyPr>
          <a:lstStyle/>
          <a:p>
            <a:r>
              <a:rPr lang="en-US" dirty="0"/>
              <a:t>Source: </a:t>
            </a:r>
            <a:r>
              <a:rPr lang="en-US" dirty="0">
                <a:hlinkClick r:id="rId3"/>
              </a:rPr>
              <a:t>Boston, MA Household Income, Population &amp; Demographics | Point2 (point2homes.com)</a:t>
            </a:r>
            <a:endParaRPr lang="en-US" dirty="0"/>
          </a:p>
        </p:txBody>
      </p:sp>
      <p:graphicFrame>
        <p:nvGraphicFramePr>
          <p:cNvPr id="6" name="Table 5">
            <a:extLst>
              <a:ext uri="{FF2B5EF4-FFF2-40B4-BE49-F238E27FC236}">
                <a16:creationId xmlns:a16="http://schemas.microsoft.com/office/drawing/2014/main" id="{680AB47F-0FAB-69E6-E676-C9AB169F4CAF}"/>
              </a:ext>
            </a:extLst>
          </p:cNvPr>
          <p:cNvGraphicFramePr>
            <a:graphicFrameLocks noGrp="1"/>
          </p:cNvGraphicFramePr>
          <p:nvPr>
            <p:extLst>
              <p:ext uri="{D42A27DB-BD31-4B8C-83A1-F6EECF244321}">
                <p14:modId xmlns:p14="http://schemas.microsoft.com/office/powerpoint/2010/main" val="2940073135"/>
              </p:ext>
            </p:extLst>
          </p:nvPr>
        </p:nvGraphicFramePr>
        <p:xfrm>
          <a:off x="184149" y="1509054"/>
          <a:ext cx="11823702" cy="4786945"/>
        </p:xfrm>
        <a:graphic>
          <a:graphicData uri="http://schemas.openxmlformats.org/drawingml/2006/table">
            <a:tbl>
              <a:tblPr>
                <a:tableStyleId>{5C22544A-7EE6-4342-B048-85BDC9FD1C3A}</a:tableStyleId>
              </a:tblPr>
              <a:tblGrid>
                <a:gridCol w="1642593">
                  <a:extLst>
                    <a:ext uri="{9D8B030D-6E8A-4147-A177-3AD203B41FA5}">
                      <a16:colId xmlns:a16="http://schemas.microsoft.com/office/drawing/2014/main" val="1725869713"/>
                    </a:ext>
                  </a:extLst>
                </a:gridCol>
                <a:gridCol w="2942108">
                  <a:extLst>
                    <a:ext uri="{9D8B030D-6E8A-4147-A177-3AD203B41FA5}">
                      <a16:colId xmlns:a16="http://schemas.microsoft.com/office/drawing/2014/main" val="2575556912"/>
                    </a:ext>
                  </a:extLst>
                </a:gridCol>
                <a:gridCol w="2784766">
                  <a:extLst>
                    <a:ext uri="{9D8B030D-6E8A-4147-A177-3AD203B41FA5}">
                      <a16:colId xmlns:a16="http://schemas.microsoft.com/office/drawing/2014/main" val="2775015362"/>
                    </a:ext>
                  </a:extLst>
                </a:gridCol>
                <a:gridCol w="2264113">
                  <a:extLst>
                    <a:ext uri="{9D8B030D-6E8A-4147-A177-3AD203B41FA5}">
                      <a16:colId xmlns:a16="http://schemas.microsoft.com/office/drawing/2014/main" val="1384983853"/>
                    </a:ext>
                  </a:extLst>
                </a:gridCol>
                <a:gridCol w="2190122">
                  <a:extLst>
                    <a:ext uri="{9D8B030D-6E8A-4147-A177-3AD203B41FA5}">
                      <a16:colId xmlns:a16="http://schemas.microsoft.com/office/drawing/2014/main" val="2962792880"/>
                    </a:ext>
                  </a:extLst>
                </a:gridCol>
              </a:tblGrid>
              <a:tr h="1190329">
                <a:tc>
                  <a:txBody>
                    <a:bodyPr/>
                    <a:lstStyle/>
                    <a:p>
                      <a:pPr algn="l" fontAlgn="ctr"/>
                      <a:r>
                        <a:rPr lang="en-US" sz="2200" u="none" strike="noStrike" dirty="0">
                          <a:effectLst/>
                        </a:rPr>
                        <a:t>Zip Code</a:t>
                      </a:r>
                      <a:endParaRPr lang="en-US" sz="2200" b="1" i="0" u="none" strike="noStrike" dirty="0">
                        <a:solidFill>
                          <a:srgbClr val="666666"/>
                        </a:solidFill>
                        <a:effectLst/>
                        <a:latin typeface="Inherit"/>
                      </a:endParaRPr>
                    </a:p>
                  </a:txBody>
                  <a:tcPr marL="5443" marR="5443" marT="5443" marB="0" anchor="ctr">
                    <a:lnB w="12700" cap="flat" cmpd="sng" algn="ctr">
                      <a:solidFill>
                        <a:schemeClr val="tx1"/>
                      </a:solidFill>
                      <a:prstDash val="solid"/>
                      <a:round/>
                      <a:headEnd type="none" w="med" len="med"/>
                      <a:tailEnd type="none" w="med" len="med"/>
                    </a:lnB>
                  </a:tcPr>
                </a:tc>
                <a:tc>
                  <a:txBody>
                    <a:bodyPr/>
                    <a:lstStyle/>
                    <a:p>
                      <a:pPr algn="l" fontAlgn="b"/>
                      <a:r>
                        <a:rPr lang="en-US" sz="2200" u="none" strike="noStrike" dirty="0">
                          <a:effectLst/>
                        </a:rPr>
                        <a:t>Neighborhood</a:t>
                      </a:r>
                      <a:endParaRPr lang="en-US" sz="2200" b="0" i="0" u="none" strike="noStrike" dirty="0">
                        <a:solidFill>
                          <a:srgbClr val="000000"/>
                        </a:solidFill>
                        <a:effectLst/>
                        <a:latin typeface="Aptos Narrow" panose="020B0004020202020204" pitchFamily="34" charset="0"/>
                      </a:endParaRPr>
                    </a:p>
                  </a:txBody>
                  <a:tcPr marL="5443" marR="5443" marT="5443"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ctr"/>
                      <a:r>
                        <a:rPr lang="en-US" sz="2200" u="none" strike="noStrike" dirty="0">
                          <a:effectLst/>
                        </a:rPr>
                        <a:t>Population</a:t>
                      </a:r>
                      <a:endParaRPr lang="en-US" sz="2200" b="1" i="0" u="none" strike="noStrike" dirty="0">
                        <a:solidFill>
                          <a:srgbClr val="666666"/>
                        </a:solidFill>
                        <a:effectLst/>
                        <a:latin typeface="Inherit"/>
                      </a:endParaRPr>
                    </a:p>
                  </a:txBody>
                  <a:tcPr marL="5443" marR="5443" marT="5443"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fontAlgn="ctr"/>
                      <a:r>
                        <a:rPr lang="en-US" sz="2200" u="none" strike="noStrike" dirty="0">
                          <a:effectLst/>
                        </a:rPr>
                        <a:t>Number of Households</a:t>
                      </a:r>
                      <a:endParaRPr lang="en-US" sz="2200" b="1" i="0" u="none" strike="noStrike" dirty="0">
                        <a:solidFill>
                          <a:srgbClr val="666666"/>
                        </a:solidFill>
                        <a:effectLst/>
                        <a:latin typeface="Inherit"/>
                      </a:endParaRPr>
                    </a:p>
                  </a:txBody>
                  <a:tcPr marL="5443" marR="5443" marT="5443"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ctr"/>
                      <a:r>
                        <a:rPr lang="en-US" sz="2200" u="none" strike="noStrike" dirty="0">
                          <a:effectLst/>
                        </a:rPr>
                        <a:t>Median Household Income</a:t>
                      </a:r>
                      <a:endParaRPr lang="en-US" sz="2200" b="1" i="0" u="none" strike="noStrike" dirty="0">
                        <a:solidFill>
                          <a:srgbClr val="666666"/>
                        </a:solidFill>
                        <a:effectLst/>
                        <a:latin typeface="Inherit"/>
                      </a:endParaRPr>
                    </a:p>
                  </a:txBody>
                  <a:tcPr marL="5443" marR="5443" marT="5443"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5140055"/>
                  </a:ext>
                </a:extLst>
              </a:tr>
              <a:tr h="401048">
                <a:tc>
                  <a:txBody>
                    <a:bodyPr/>
                    <a:lstStyle/>
                    <a:p>
                      <a:pPr algn="l" fontAlgn="t"/>
                      <a:r>
                        <a:rPr lang="en-US" sz="2200" u="none" strike="noStrike" dirty="0">
                          <a:effectLst/>
                        </a:rPr>
                        <a:t>02119</a:t>
                      </a:r>
                      <a:endParaRPr lang="en-US" sz="2200" b="0" i="0" u="none" strike="noStrike" dirty="0">
                        <a:solidFill>
                          <a:srgbClr val="2C2C2C"/>
                        </a:solidFill>
                        <a:effectLst/>
                        <a:latin typeface="Inherit"/>
                      </a:endParaRPr>
                    </a:p>
                  </a:txBody>
                  <a:tcPr marL="5443" marR="5443" marT="544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200" u="none" strike="noStrike" dirty="0">
                          <a:effectLst/>
                        </a:rPr>
                        <a:t>Roxbury</a:t>
                      </a:r>
                      <a:endParaRPr lang="en-US" sz="2200" b="0" i="0" u="none" strike="noStrike" dirty="0">
                        <a:solidFill>
                          <a:srgbClr val="000000"/>
                        </a:solidFill>
                        <a:effectLst/>
                        <a:latin typeface="Aptos Narrow" panose="020B0004020202020204" pitchFamily="34" charset="0"/>
                      </a:endParaRPr>
                    </a:p>
                  </a:txBody>
                  <a:tcPr marL="5443" marR="5443" marT="544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200" u="none" strike="noStrike">
                          <a:effectLst/>
                        </a:rPr>
                        <a:t>26,821</a:t>
                      </a:r>
                      <a:endParaRPr lang="en-US" sz="2200" b="0" i="0" u="none" strike="noStrike">
                        <a:solidFill>
                          <a:srgbClr val="2C2C2C"/>
                        </a:solidFill>
                        <a:effectLst/>
                        <a:latin typeface="Inherit"/>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200" u="none" strike="noStrike" dirty="0">
                          <a:effectLst/>
                        </a:rPr>
                        <a:t>11,823</a:t>
                      </a:r>
                      <a:endParaRPr lang="en-US" sz="2200" b="0" i="0" u="none" strike="noStrike" dirty="0">
                        <a:solidFill>
                          <a:srgbClr val="2C2C2C"/>
                        </a:solidFill>
                        <a:effectLst/>
                        <a:latin typeface="Inherit"/>
                      </a:endParaRPr>
                    </a:p>
                  </a:txBody>
                  <a:tcPr marL="5443" marR="5443" marT="544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200" u="none" strike="noStrike" dirty="0">
                          <a:effectLst/>
                        </a:rPr>
                        <a:t>$37,158.00 </a:t>
                      </a:r>
                      <a:endParaRPr lang="en-US" sz="2200" b="0" i="0" u="none" strike="noStrike" dirty="0">
                        <a:solidFill>
                          <a:srgbClr val="2C2C2C"/>
                        </a:solidFill>
                        <a:effectLst/>
                        <a:latin typeface="Inherit"/>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8257769"/>
                  </a:ext>
                </a:extLst>
              </a:tr>
              <a:tr h="795688">
                <a:tc>
                  <a:txBody>
                    <a:bodyPr/>
                    <a:lstStyle/>
                    <a:p>
                      <a:pPr algn="l" fontAlgn="t"/>
                      <a:r>
                        <a:rPr lang="en-US" sz="2200" u="none" strike="noStrike" dirty="0">
                          <a:effectLst/>
                        </a:rPr>
                        <a:t>02120</a:t>
                      </a:r>
                      <a:endParaRPr lang="en-US" sz="2200" b="0" i="0" u="none" strike="noStrike" dirty="0">
                        <a:solidFill>
                          <a:srgbClr val="2C2C2C"/>
                        </a:solidFill>
                        <a:effectLst/>
                        <a:latin typeface="Inherit"/>
                      </a:endParaRPr>
                    </a:p>
                  </a:txBody>
                  <a:tcPr marL="5443" marR="5443" marT="544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200" u="none" strike="noStrike" dirty="0">
                          <a:effectLst/>
                        </a:rPr>
                        <a:t>Roxbury Crossing (Mission Hill)</a:t>
                      </a:r>
                      <a:endParaRPr lang="en-US" sz="2200" b="0" i="0" u="none" strike="noStrike" dirty="0">
                        <a:solidFill>
                          <a:srgbClr val="000000"/>
                        </a:solidFill>
                        <a:effectLst/>
                        <a:latin typeface="Aptos Narrow" panose="020B0004020202020204" pitchFamily="34" charset="0"/>
                      </a:endParaRPr>
                    </a:p>
                  </a:txBody>
                  <a:tcPr marL="5443" marR="5443" marT="544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200" u="none" strike="noStrike" dirty="0">
                          <a:effectLst/>
                        </a:rPr>
                        <a:t>14,364</a:t>
                      </a:r>
                      <a:endParaRPr lang="en-US" sz="2200" b="0" i="0" u="none" strike="noStrike" dirty="0">
                        <a:solidFill>
                          <a:srgbClr val="2C2C2C"/>
                        </a:solidFill>
                        <a:effectLst/>
                        <a:latin typeface="Inherit"/>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200" u="none" strike="noStrike" dirty="0">
                          <a:effectLst/>
                        </a:rPr>
                        <a:t>4,584</a:t>
                      </a:r>
                      <a:endParaRPr lang="en-US" sz="2200" b="0" i="0" u="none" strike="noStrike" dirty="0">
                        <a:solidFill>
                          <a:srgbClr val="2C2C2C"/>
                        </a:solidFill>
                        <a:effectLst/>
                        <a:latin typeface="Inherit"/>
                      </a:endParaRPr>
                    </a:p>
                  </a:txBody>
                  <a:tcPr marL="5443" marR="5443" marT="544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200" u="none" strike="noStrike" dirty="0">
                          <a:effectLst/>
                        </a:rPr>
                        <a:t>$51,698.00 </a:t>
                      </a:r>
                      <a:endParaRPr lang="en-US" sz="2200" b="0" i="0" u="none" strike="noStrike" dirty="0">
                        <a:solidFill>
                          <a:srgbClr val="2C2C2C"/>
                        </a:solidFill>
                        <a:effectLst/>
                        <a:latin typeface="Inherit"/>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1476096"/>
                  </a:ext>
                </a:extLst>
              </a:tr>
              <a:tr h="401048">
                <a:tc>
                  <a:txBody>
                    <a:bodyPr/>
                    <a:lstStyle/>
                    <a:p>
                      <a:pPr algn="l" fontAlgn="t"/>
                      <a:r>
                        <a:rPr lang="en-US" sz="2200" u="none" strike="noStrike" dirty="0">
                          <a:effectLst/>
                        </a:rPr>
                        <a:t>02121</a:t>
                      </a:r>
                      <a:endParaRPr lang="en-US" sz="2200" b="0" i="0" u="none" strike="noStrike" dirty="0">
                        <a:solidFill>
                          <a:srgbClr val="2C2C2C"/>
                        </a:solidFill>
                        <a:effectLst/>
                        <a:latin typeface="Inherit"/>
                      </a:endParaRPr>
                    </a:p>
                  </a:txBody>
                  <a:tcPr marL="5443" marR="5443" marT="544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200" u="none" strike="noStrike" dirty="0">
                          <a:effectLst/>
                        </a:rPr>
                        <a:t>Dorchester (Grove Hall)</a:t>
                      </a:r>
                      <a:endParaRPr lang="en-US" sz="2200" b="0" i="0" u="none" strike="noStrike" dirty="0">
                        <a:solidFill>
                          <a:srgbClr val="000000"/>
                        </a:solidFill>
                        <a:effectLst/>
                        <a:latin typeface="Aptos Narrow" panose="020B0004020202020204" pitchFamily="34" charset="0"/>
                      </a:endParaRPr>
                    </a:p>
                  </a:txBody>
                  <a:tcPr marL="5443" marR="5443" marT="544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200" u="none" strike="noStrike">
                          <a:effectLst/>
                        </a:rPr>
                        <a:t>29,820</a:t>
                      </a:r>
                      <a:endParaRPr lang="en-US" sz="2200" b="0" i="0" u="none" strike="noStrike">
                        <a:solidFill>
                          <a:srgbClr val="2C2C2C"/>
                        </a:solidFill>
                        <a:effectLst/>
                        <a:latin typeface="Inherit"/>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200" u="none" strike="noStrike" dirty="0">
                          <a:effectLst/>
                        </a:rPr>
                        <a:t>10,513</a:t>
                      </a:r>
                      <a:endParaRPr lang="en-US" sz="2200" b="0" i="0" u="none" strike="noStrike" dirty="0">
                        <a:solidFill>
                          <a:srgbClr val="2C2C2C"/>
                        </a:solidFill>
                        <a:effectLst/>
                        <a:latin typeface="Inherit"/>
                      </a:endParaRPr>
                    </a:p>
                  </a:txBody>
                  <a:tcPr marL="5443" marR="5443" marT="544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200" u="none" strike="noStrike" dirty="0">
                          <a:effectLst/>
                        </a:rPr>
                        <a:t>$42,411.00 </a:t>
                      </a:r>
                      <a:endParaRPr lang="en-US" sz="2200" b="0" i="0" u="none" strike="noStrike" dirty="0">
                        <a:solidFill>
                          <a:srgbClr val="2C2C2C"/>
                        </a:solidFill>
                        <a:effectLst/>
                        <a:latin typeface="Inherit"/>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9897560"/>
                  </a:ext>
                </a:extLst>
              </a:tr>
              <a:tr h="401048">
                <a:tc>
                  <a:txBody>
                    <a:bodyPr/>
                    <a:lstStyle/>
                    <a:p>
                      <a:pPr algn="l" fontAlgn="t"/>
                      <a:r>
                        <a:rPr lang="en-US" sz="2200" u="none" strike="noStrike" dirty="0">
                          <a:effectLst/>
                        </a:rPr>
                        <a:t>02122</a:t>
                      </a:r>
                      <a:endParaRPr lang="en-US" sz="2200" b="0" i="0" u="none" strike="noStrike" dirty="0">
                        <a:solidFill>
                          <a:srgbClr val="2C2C2C"/>
                        </a:solidFill>
                        <a:effectLst/>
                        <a:latin typeface="Inherit"/>
                      </a:endParaRPr>
                    </a:p>
                  </a:txBody>
                  <a:tcPr marL="5443" marR="5443" marT="544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200" u="none" strike="noStrike" dirty="0">
                          <a:effectLst/>
                        </a:rPr>
                        <a:t>Dorchester</a:t>
                      </a:r>
                      <a:endParaRPr lang="en-US" sz="2200" b="0" i="0" u="none" strike="noStrike" dirty="0">
                        <a:solidFill>
                          <a:srgbClr val="000000"/>
                        </a:solidFill>
                        <a:effectLst/>
                        <a:latin typeface="Aptos Narrow" panose="020B0004020202020204" pitchFamily="34" charset="0"/>
                      </a:endParaRPr>
                    </a:p>
                  </a:txBody>
                  <a:tcPr marL="5443" marR="5443" marT="544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200" u="none" strike="noStrike" dirty="0">
                          <a:effectLst/>
                        </a:rPr>
                        <a:t>24,705</a:t>
                      </a:r>
                      <a:endParaRPr lang="en-US" sz="2200" b="0" i="0" u="none" strike="noStrike" dirty="0">
                        <a:solidFill>
                          <a:srgbClr val="2C2C2C"/>
                        </a:solidFill>
                        <a:effectLst/>
                        <a:latin typeface="Inherit"/>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200" u="none" strike="noStrike" dirty="0">
                          <a:effectLst/>
                        </a:rPr>
                        <a:t>9,449</a:t>
                      </a:r>
                      <a:endParaRPr lang="en-US" sz="2200" b="0" i="0" u="none" strike="noStrike" dirty="0">
                        <a:solidFill>
                          <a:srgbClr val="2C2C2C"/>
                        </a:solidFill>
                        <a:effectLst/>
                        <a:latin typeface="Inherit"/>
                      </a:endParaRPr>
                    </a:p>
                  </a:txBody>
                  <a:tcPr marL="5443" marR="5443" marT="544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200" u="none" strike="noStrike" dirty="0">
                          <a:effectLst/>
                        </a:rPr>
                        <a:t>$81,025.00 </a:t>
                      </a:r>
                      <a:endParaRPr lang="en-US" sz="2200" b="0" i="0" u="none" strike="noStrike" dirty="0">
                        <a:solidFill>
                          <a:srgbClr val="2C2C2C"/>
                        </a:solidFill>
                        <a:effectLst/>
                        <a:latin typeface="Inherit"/>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9484219"/>
                  </a:ext>
                </a:extLst>
              </a:tr>
              <a:tr h="401048">
                <a:tc>
                  <a:txBody>
                    <a:bodyPr/>
                    <a:lstStyle/>
                    <a:p>
                      <a:pPr algn="l" fontAlgn="t"/>
                      <a:r>
                        <a:rPr lang="en-US" sz="2200" u="none" strike="noStrike" dirty="0">
                          <a:effectLst/>
                        </a:rPr>
                        <a:t>02124</a:t>
                      </a:r>
                      <a:endParaRPr lang="en-US" sz="2200" b="0" i="0" u="none" strike="noStrike" dirty="0">
                        <a:solidFill>
                          <a:srgbClr val="2C2C2C"/>
                        </a:solidFill>
                        <a:effectLst/>
                        <a:latin typeface="Inherit"/>
                      </a:endParaRPr>
                    </a:p>
                  </a:txBody>
                  <a:tcPr marL="5443" marR="5443" marT="544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200" u="none" strike="noStrike" dirty="0">
                          <a:effectLst/>
                        </a:rPr>
                        <a:t>Dorchester</a:t>
                      </a:r>
                      <a:endParaRPr lang="en-US" sz="2200" b="0" i="0" u="none" strike="noStrike" dirty="0">
                        <a:solidFill>
                          <a:srgbClr val="000000"/>
                        </a:solidFill>
                        <a:effectLst/>
                        <a:latin typeface="Aptos Narrow" panose="020B0004020202020204" pitchFamily="34" charset="0"/>
                      </a:endParaRPr>
                    </a:p>
                  </a:txBody>
                  <a:tcPr marL="5443" marR="5443" marT="544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200" u="none" strike="noStrike" dirty="0">
                          <a:effectLst/>
                        </a:rPr>
                        <a:t>55,336</a:t>
                      </a:r>
                      <a:endParaRPr lang="en-US" sz="2200" b="0" i="0" u="none" strike="noStrike" dirty="0">
                        <a:solidFill>
                          <a:srgbClr val="2C2C2C"/>
                        </a:solidFill>
                        <a:effectLst/>
                        <a:latin typeface="Inherit"/>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200" u="none" strike="noStrike" dirty="0">
                          <a:effectLst/>
                        </a:rPr>
                        <a:t>19,166</a:t>
                      </a:r>
                      <a:endParaRPr lang="en-US" sz="2200" b="0" i="0" u="none" strike="noStrike" dirty="0">
                        <a:solidFill>
                          <a:srgbClr val="2C2C2C"/>
                        </a:solidFill>
                        <a:effectLst/>
                        <a:latin typeface="Inherit"/>
                      </a:endParaRPr>
                    </a:p>
                  </a:txBody>
                  <a:tcPr marL="5443" marR="5443" marT="544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200" u="none" strike="noStrike" dirty="0">
                          <a:effectLst/>
                        </a:rPr>
                        <a:t>$72,189.00 </a:t>
                      </a:r>
                      <a:endParaRPr lang="en-US" sz="2200" b="0" i="0" u="none" strike="noStrike" dirty="0">
                        <a:solidFill>
                          <a:srgbClr val="2C2C2C"/>
                        </a:solidFill>
                        <a:effectLst/>
                        <a:latin typeface="Inherit"/>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6548210"/>
                  </a:ext>
                </a:extLst>
              </a:tr>
              <a:tr h="795688">
                <a:tc>
                  <a:txBody>
                    <a:bodyPr/>
                    <a:lstStyle/>
                    <a:p>
                      <a:pPr algn="l" fontAlgn="t"/>
                      <a:r>
                        <a:rPr lang="en-US" sz="2200" u="none" strike="noStrike" dirty="0">
                          <a:effectLst/>
                        </a:rPr>
                        <a:t>02125</a:t>
                      </a:r>
                      <a:endParaRPr lang="en-US" sz="2200" b="0" i="0" u="none" strike="noStrike" dirty="0">
                        <a:solidFill>
                          <a:srgbClr val="2C2C2C"/>
                        </a:solidFill>
                        <a:effectLst/>
                        <a:latin typeface="Inherit"/>
                      </a:endParaRPr>
                    </a:p>
                  </a:txBody>
                  <a:tcPr marL="5443" marR="5443" marT="544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200" u="none" strike="noStrike" dirty="0">
                          <a:effectLst/>
                        </a:rPr>
                        <a:t>Dorchester (Uphams Corner)</a:t>
                      </a:r>
                      <a:endParaRPr lang="en-US" sz="2200" b="0" i="0" u="none" strike="noStrike" dirty="0">
                        <a:solidFill>
                          <a:srgbClr val="000000"/>
                        </a:solidFill>
                        <a:effectLst/>
                        <a:latin typeface="Aptos Narrow" panose="020B0004020202020204" pitchFamily="34" charset="0"/>
                      </a:endParaRPr>
                    </a:p>
                  </a:txBody>
                  <a:tcPr marL="5443" marR="5443" marT="544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200" u="none" strike="noStrike" dirty="0">
                          <a:effectLst/>
                        </a:rPr>
                        <a:t>31,903</a:t>
                      </a:r>
                      <a:endParaRPr lang="en-US" sz="2200" b="0" i="0" u="none" strike="noStrike" dirty="0">
                        <a:solidFill>
                          <a:srgbClr val="2C2C2C"/>
                        </a:solidFill>
                        <a:effectLst/>
                        <a:latin typeface="Inherit"/>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200" u="none" strike="noStrike" dirty="0">
                          <a:effectLst/>
                        </a:rPr>
                        <a:t>13,284</a:t>
                      </a:r>
                      <a:endParaRPr lang="en-US" sz="2200" b="0" i="0" u="none" strike="noStrike" dirty="0">
                        <a:solidFill>
                          <a:srgbClr val="2C2C2C"/>
                        </a:solidFill>
                        <a:effectLst/>
                        <a:latin typeface="Inherit"/>
                      </a:endParaRPr>
                    </a:p>
                  </a:txBody>
                  <a:tcPr marL="5443" marR="5443" marT="544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200" u="none" strike="noStrike" dirty="0">
                          <a:effectLst/>
                        </a:rPr>
                        <a:t>$64,983.00 </a:t>
                      </a:r>
                      <a:endParaRPr lang="en-US" sz="2200" b="0" i="0" u="none" strike="noStrike" dirty="0">
                        <a:solidFill>
                          <a:srgbClr val="2C2C2C"/>
                        </a:solidFill>
                        <a:effectLst/>
                        <a:latin typeface="Inherit"/>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5763568"/>
                  </a:ext>
                </a:extLst>
              </a:tr>
              <a:tr h="401048">
                <a:tc>
                  <a:txBody>
                    <a:bodyPr/>
                    <a:lstStyle/>
                    <a:p>
                      <a:pPr algn="l" fontAlgn="t"/>
                      <a:r>
                        <a:rPr lang="en-US" sz="2200" b="0" i="0" u="none" strike="noStrike" dirty="0">
                          <a:solidFill>
                            <a:srgbClr val="2C2C2C"/>
                          </a:solidFill>
                          <a:effectLst/>
                          <a:latin typeface="Inherit"/>
                        </a:rPr>
                        <a:t>02130</a:t>
                      </a:r>
                    </a:p>
                  </a:txBody>
                  <a:tcPr marL="5443" marR="5443" marT="5443"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2200" b="0" i="0" u="none" strike="noStrike">
                          <a:solidFill>
                            <a:srgbClr val="2C2C2C"/>
                          </a:solidFill>
                          <a:effectLst/>
                          <a:latin typeface="Inherit"/>
                        </a:rPr>
                        <a:t>Jamaica Plain</a:t>
                      </a:r>
                    </a:p>
                  </a:txBody>
                  <a:tcPr marL="5443" marR="5443" marT="5443"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200" b="0" i="0" u="none" strike="noStrike" dirty="0">
                          <a:solidFill>
                            <a:srgbClr val="2C2C2C"/>
                          </a:solidFill>
                          <a:effectLst/>
                          <a:latin typeface="Inherit"/>
                        </a:rPr>
                        <a:t>41,479</a:t>
                      </a:r>
                    </a:p>
                  </a:txBody>
                  <a:tcPr marL="5443" marR="5443" marT="5443"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200" b="0" i="0" u="none" strike="noStrike">
                          <a:solidFill>
                            <a:srgbClr val="2C2C2C"/>
                          </a:solidFill>
                          <a:effectLst/>
                          <a:latin typeface="Inherit"/>
                        </a:rPr>
                        <a:t>17,922</a:t>
                      </a:r>
                    </a:p>
                  </a:txBody>
                  <a:tcPr marL="5443" marR="5443" marT="5443"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200" b="0" i="0" u="none" strike="noStrike" dirty="0">
                          <a:solidFill>
                            <a:srgbClr val="2C2C2C"/>
                          </a:solidFill>
                          <a:effectLst/>
                          <a:latin typeface="Inherit"/>
                        </a:rPr>
                        <a:t>$114,933.00 </a:t>
                      </a:r>
                    </a:p>
                  </a:txBody>
                  <a:tcPr marL="5443" marR="5443" marT="5443"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3897651"/>
                  </a:ext>
                </a:extLst>
              </a:tr>
            </a:tbl>
          </a:graphicData>
        </a:graphic>
      </p:graphicFrame>
    </p:spTree>
    <p:extLst>
      <p:ext uri="{BB962C8B-B14F-4D97-AF65-F5344CB8AC3E}">
        <p14:creationId xmlns:p14="http://schemas.microsoft.com/office/powerpoint/2010/main" val="3693302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A0A4AADB-63F7-CD36-5615-8FC352BCF99E}"/>
              </a:ext>
            </a:extLst>
          </p:cNvPr>
          <p:cNvSpPr>
            <a:spLocks noGrp="1"/>
          </p:cNvSpPr>
          <p:nvPr>
            <p:ph type="title"/>
          </p:nvPr>
        </p:nvSpPr>
        <p:spPr>
          <a:xfrm>
            <a:off x="0" y="2463542"/>
            <a:ext cx="12190018" cy="1325563"/>
          </a:xfrm>
          <a:solidFill>
            <a:schemeClr val="tx2">
              <a:lumMod val="25000"/>
              <a:lumOff val="75000"/>
            </a:schemeClr>
          </a:solidFill>
        </p:spPr>
        <p:txBody>
          <a:bodyPr/>
          <a:lstStyle/>
          <a:p>
            <a:r>
              <a:rPr lang="en-US" dirty="0"/>
              <a:t>Exploring Career Information – Exploration Phase </a:t>
            </a:r>
          </a:p>
        </p:txBody>
      </p:sp>
    </p:spTree>
    <p:extLst>
      <p:ext uri="{BB962C8B-B14F-4D97-AF65-F5344CB8AC3E}">
        <p14:creationId xmlns:p14="http://schemas.microsoft.com/office/powerpoint/2010/main" val="2939974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A0A4AADB-63F7-CD36-5615-8FC352BCF99E}"/>
              </a:ext>
            </a:extLst>
          </p:cNvPr>
          <p:cNvSpPr>
            <a:spLocks noGrp="1"/>
          </p:cNvSpPr>
          <p:nvPr>
            <p:ph type="title"/>
          </p:nvPr>
        </p:nvSpPr>
        <p:spPr>
          <a:xfrm>
            <a:off x="1982" y="59977"/>
            <a:ext cx="12190018" cy="1325563"/>
          </a:xfrm>
          <a:solidFill>
            <a:schemeClr val="tx2">
              <a:lumMod val="25000"/>
              <a:lumOff val="75000"/>
            </a:schemeClr>
          </a:solidFill>
        </p:spPr>
        <p:txBody>
          <a:bodyPr/>
          <a:lstStyle/>
          <a:p>
            <a:r>
              <a:rPr lang="en-US" dirty="0"/>
              <a:t> Researching, reflecting &amp; asking questions </a:t>
            </a:r>
          </a:p>
        </p:txBody>
      </p:sp>
      <p:sp>
        <p:nvSpPr>
          <p:cNvPr id="5" name="Speech Bubble: Rectangle with Corners Rounded 4">
            <a:extLst>
              <a:ext uri="{FF2B5EF4-FFF2-40B4-BE49-F238E27FC236}">
                <a16:creationId xmlns:a16="http://schemas.microsoft.com/office/drawing/2014/main" id="{D33C881E-2B17-C89B-0A4B-4E5D2A6A95BA}"/>
              </a:ext>
            </a:extLst>
          </p:cNvPr>
          <p:cNvSpPr/>
          <p:nvPr/>
        </p:nvSpPr>
        <p:spPr>
          <a:xfrm>
            <a:off x="6388102" y="1700688"/>
            <a:ext cx="5138057" cy="3800104"/>
          </a:xfrm>
          <a:prstGeom prst="wedgeRoundRectCallout">
            <a:avLst>
              <a:gd name="adj1" fmla="val -43488"/>
              <a:gd name="adj2" fmla="val 70751"/>
              <a:gd name="adj3" fmla="val 16667"/>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In the second phase of the Exploratory program, students will take a greater role in researching, reflecting and asking questions about career options.</a:t>
            </a:r>
          </a:p>
        </p:txBody>
      </p:sp>
      <p:sp>
        <p:nvSpPr>
          <p:cNvPr id="8" name="Oval 7" descr="People learning in classroom">
            <a:extLst>
              <a:ext uri="{FF2B5EF4-FFF2-40B4-BE49-F238E27FC236}">
                <a16:creationId xmlns:a16="http://schemas.microsoft.com/office/drawing/2014/main" id="{3763E601-3C81-C37F-3917-481FAC46593F}"/>
              </a:ext>
            </a:extLst>
          </p:cNvPr>
          <p:cNvSpPr/>
          <p:nvPr/>
        </p:nvSpPr>
        <p:spPr>
          <a:xfrm>
            <a:off x="-895350" y="1181100"/>
            <a:ext cx="6699250" cy="6172036"/>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effectLst>
            <a:softEdge rad="88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569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A0A4AADB-63F7-CD36-5615-8FC352BCF99E}"/>
              </a:ext>
            </a:extLst>
          </p:cNvPr>
          <p:cNvSpPr>
            <a:spLocks noGrp="1"/>
          </p:cNvSpPr>
          <p:nvPr>
            <p:ph type="title"/>
          </p:nvPr>
        </p:nvSpPr>
        <p:spPr>
          <a:xfrm>
            <a:off x="1982" y="59977"/>
            <a:ext cx="12190018" cy="1325563"/>
          </a:xfrm>
          <a:solidFill>
            <a:schemeClr val="tx2">
              <a:lumMod val="25000"/>
              <a:lumOff val="75000"/>
            </a:schemeClr>
          </a:solidFill>
        </p:spPr>
        <p:txBody>
          <a:bodyPr/>
          <a:lstStyle/>
          <a:p>
            <a:r>
              <a:rPr lang="en-US" dirty="0"/>
              <a:t> Researching, reflecting &amp; asking questions </a:t>
            </a:r>
          </a:p>
        </p:txBody>
      </p:sp>
      <p:sp>
        <p:nvSpPr>
          <p:cNvPr id="3" name="TextBox 2">
            <a:extLst>
              <a:ext uri="{FF2B5EF4-FFF2-40B4-BE49-F238E27FC236}">
                <a16:creationId xmlns:a16="http://schemas.microsoft.com/office/drawing/2014/main" id="{E0939AB0-5F6E-3202-C5BF-81FEAD354E96}"/>
              </a:ext>
            </a:extLst>
          </p:cNvPr>
          <p:cNvSpPr txBox="1"/>
          <p:nvPr/>
        </p:nvSpPr>
        <p:spPr>
          <a:xfrm>
            <a:off x="140599" y="1463218"/>
            <a:ext cx="4090852" cy="5262979"/>
          </a:xfrm>
          <a:prstGeom prst="rect">
            <a:avLst/>
          </a:prstGeom>
          <a:noFill/>
        </p:spPr>
        <p:txBody>
          <a:bodyPr wrap="square">
            <a:spAutoFit/>
          </a:bodyPr>
          <a:lstStyle/>
          <a:p>
            <a:r>
              <a:rPr lang="en-US" sz="2400" b="0" i="0" dirty="0">
                <a:solidFill>
                  <a:srgbClr val="000000"/>
                </a:solidFill>
                <a:effectLst/>
                <a:latin typeface="Arial" panose="020B0604020202020204" pitchFamily="34" charset="0"/>
              </a:rPr>
              <a:t>ONLINE CAREER RESEARCH: Ask students to use online sources to gather information about job titles, salary ranges, and typical entry requirements, and create a chart, poster, or slide presentation about what they learned. Provide a list of job titles, a template with key questions, and a list of recommended websites to help students get started on this project.</a:t>
            </a:r>
            <a:endParaRPr lang="en-US" sz="2400" dirty="0"/>
          </a:p>
        </p:txBody>
      </p:sp>
      <p:pic>
        <p:nvPicPr>
          <p:cNvPr id="10" name="Picture 9">
            <a:extLst>
              <a:ext uri="{FF2B5EF4-FFF2-40B4-BE49-F238E27FC236}">
                <a16:creationId xmlns:a16="http://schemas.microsoft.com/office/drawing/2014/main" id="{8F5538E8-77FB-E71D-7758-27AD5D327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36415">
            <a:off x="4401313" y="1915617"/>
            <a:ext cx="7191318" cy="4154984"/>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206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A0A4AADB-63F7-CD36-5615-8FC352BCF99E}"/>
              </a:ext>
            </a:extLst>
          </p:cNvPr>
          <p:cNvSpPr>
            <a:spLocks noGrp="1"/>
          </p:cNvSpPr>
          <p:nvPr>
            <p:ph type="title"/>
          </p:nvPr>
        </p:nvSpPr>
        <p:spPr>
          <a:xfrm>
            <a:off x="1982" y="59977"/>
            <a:ext cx="12190018" cy="1325563"/>
          </a:xfrm>
          <a:solidFill>
            <a:schemeClr val="tx2">
              <a:lumMod val="25000"/>
              <a:lumOff val="75000"/>
            </a:schemeClr>
          </a:solidFill>
        </p:spPr>
        <p:txBody>
          <a:bodyPr/>
          <a:lstStyle/>
          <a:p>
            <a:r>
              <a:rPr lang="en-US" dirty="0"/>
              <a:t> Researching, reflecting &amp; asking questions </a:t>
            </a:r>
          </a:p>
        </p:txBody>
      </p:sp>
      <p:sp>
        <p:nvSpPr>
          <p:cNvPr id="3" name="TextBox 2">
            <a:extLst>
              <a:ext uri="{FF2B5EF4-FFF2-40B4-BE49-F238E27FC236}">
                <a16:creationId xmlns:a16="http://schemas.microsoft.com/office/drawing/2014/main" id="{E0939AB0-5F6E-3202-C5BF-81FEAD354E96}"/>
              </a:ext>
            </a:extLst>
          </p:cNvPr>
          <p:cNvSpPr txBox="1"/>
          <p:nvPr/>
        </p:nvSpPr>
        <p:spPr>
          <a:xfrm>
            <a:off x="404948" y="1799383"/>
            <a:ext cx="5055326" cy="4524315"/>
          </a:xfrm>
          <a:prstGeom prst="rect">
            <a:avLst/>
          </a:prstGeom>
          <a:noFill/>
        </p:spPr>
        <p:txBody>
          <a:bodyPr wrap="square">
            <a:spAutoFit/>
          </a:bodyPr>
          <a:lstStyle/>
          <a:p>
            <a:r>
              <a:rPr lang="en-US" sz="2400" b="0" i="0" dirty="0">
                <a:solidFill>
                  <a:srgbClr val="000000"/>
                </a:solidFill>
                <a:effectLst/>
                <a:latin typeface="Arial" panose="020B0604020202020204" pitchFamily="34" charset="0"/>
              </a:rPr>
              <a:t>ONLINE COMPANY RESEARCH: Ask students to use company websites to create profiles of local companies and organizations that employ people in this career field. For example, in the health field, students might profile a home health care agency, a hospital, or a community health center. Students summarize their findings with a chart or poster and share their findings with the class.</a:t>
            </a:r>
            <a:endParaRPr lang="en-US" sz="2400" dirty="0"/>
          </a:p>
        </p:txBody>
      </p:sp>
      <p:pic>
        <p:nvPicPr>
          <p:cNvPr id="6" name="Picture 5">
            <a:extLst>
              <a:ext uri="{FF2B5EF4-FFF2-40B4-BE49-F238E27FC236}">
                <a16:creationId xmlns:a16="http://schemas.microsoft.com/office/drawing/2014/main" id="{EA8C8F83-98AA-3CF2-A307-8314FCBB0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40523">
            <a:off x="6217921" y="1380053"/>
            <a:ext cx="4470561" cy="5058617"/>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26255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4107E2-3613-E2AC-B36C-F7067E545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65438">
            <a:off x="7647241" y="1467155"/>
            <a:ext cx="4083835" cy="5188769"/>
          </a:xfrm>
          <a:prstGeom prst="rect">
            <a:avLst/>
          </a:prstGeom>
        </p:spPr>
      </p:pic>
      <p:sp>
        <p:nvSpPr>
          <p:cNvPr id="39" name="Title 38">
            <a:extLst>
              <a:ext uri="{FF2B5EF4-FFF2-40B4-BE49-F238E27FC236}">
                <a16:creationId xmlns:a16="http://schemas.microsoft.com/office/drawing/2014/main" id="{A0A4AADB-63F7-CD36-5615-8FC352BCF99E}"/>
              </a:ext>
            </a:extLst>
          </p:cNvPr>
          <p:cNvSpPr>
            <a:spLocks noGrp="1"/>
          </p:cNvSpPr>
          <p:nvPr>
            <p:ph type="title"/>
          </p:nvPr>
        </p:nvSpPr>
        <p:spPr>
          <a:xfrm>
            <a:off x="1982" y="59977"/>
            <a:ext cx="12190018" cy="1325563"/>
          </a:xfrm>
          <a:solidFill>
            <a:schemeClr val="tx2">
              <a:lumMod val="25000"/>
              <a:lumOff val="75000"/>
            </a:schemeClr>
          </a:solidFill>
        </p:spPr>
        <p:txBody>
          <a:bodyPr/>
          <a:lstStyle/>
          <a:p>
            <a:r>
              <a:rPr lang="en-US" dirty="0"/>
              <a:t> Researching, reflecting &amp; asking questions </a:t>
            </a:r>
          </a:p>
        </p:txBody>
      </p:sp>
      <p:sp>
        <p:nvSpPr>
          <p:cNvPr id="3" name="TextBox 2">
            <a:extLst>
              <a:ext uri="{FF2B5EF4-FFF2-40B4-BE49-F238E27FC236}">
                <a16:creationId xmlns:a16="http://schemas.microsoft.com/office/drawing/2014/main" id="{E0939AB0-5F6E-3202-C5BF-81FEAD354E96}"/>
              </a:ext>
            </a:extLst>
          </p:cNvPr>
          <p:cNvSpPr txBox="1"/>
          <p:nvPr/>
        </p:nvSpPr>
        <p:spPr>
          <a:xfrm>
            <a:off x="404947" y="1799383"/>
            <a:ext cx="6949441" cy="4524315"/>
          </a:xfrm>
          <a:prstGeom prst="rect">
            <a:avLst/>
          </a:prstGeom>
          <a:noFill/>
        </p:spPr>
        <p:txBody>
          <a:bodyPr wrap="square">
            <a:spAutoFit/>
          </a:bodyPr>
          <a:lstStyle/>
          <a:p>
            <a:r>
              <a:rPr lang="en-US" sz="2400" b="0" i="0" dirty="0">
                <a:solidFill>
                  <a:srgbClr val="000000"/>
                </a:solidFill>
                <a:effectLst/>
                <a:latin typeface="Arial" panose="020B0604020202020204" pitchFamily="34" charset="0"/>
              </a:rPr>
              <a:t>DO NOW / EXIT TICKET EXERCISES: As an opening or closing exercise, ask students to make a list or write some questions, such as:</a:t>
            </a:r>
          </a:p>
          <a:p>
            <a:br>
              <a:rPr lang="en-US" sz="2400" dirty="0"/>
            </a:br>
            <a:r>
              <a:rPr lang="en-US" sz="2400" b="0" i="0" dirty="0">
                <a:solidFill>
                  <a:srgbClr val="000000"/>
                </a:solidFill>
                <a:effectLst/>
                <a:latin typeface="Arial" panose="020B0604020202020204" pitchFamily="34" charset="0"/>
              </a:rPr>
              <a:t>~ List three or more job titles related to this program:</a:t>
            </a:r>
          </a:p>
          <a:p>
            <a:br>
              <a:rPr lang="en-US" sz="2400" dirty="0"/>
            </a:br>
            <a:r>
              <a:rPr lang="en-US" sz="2400" b="0" i="0" dirty="0">
                <a:solidFill>
                  <a:srgbClr val="000000"/>
                </a:solidFill>
                <a:effectLst/>
                <a:latin typeface="Arial" panose="020B0604020202020204" pitchFamily="34" charset="0"/>
              </a:rPr>
              <a:t>~ Write three questions about future careers related to this program:</a:t>
            </a:r>
          </a:p>
          <a:p>
            <a:br>
              <a:rPr lang="en-US" sz="2400" dirty="0"/>
            </a:br>
            <a:r>
              <a:rPr lang="en-US" sz="2400" b="0" i="0" dirty="0">
                <a:solidFill>
                  <a:srgbClr val="000000"/>
                </a:solidFill>
                <a:effectLst/>
                <a:latin typeface="Arial" panose="020B0604020202020204" pitchFamily="34" charset="0"/>
              </a:rPr>
              <a:t>~ List three local companies or organizations that employ people in this career field:</a:t>
            </a:r>
            <a:endParaRPr lang="en-US" sz="2400" dirty="0"/>
          </a:p>
        </p:txBody>
      </p:sp>
    </p:spTree>
    <p:extLst>
      <p:ext uri="{BB962C8B-B14F-4D97-AF65-F5344CB8AC3E}">
        <p14:creationId xmlns:p14="http://schemas.microsoft.com/office/powerpoint/2010/main" val="399656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A0A4AADB-63F7-CD36-5615-8FC352BCF99E}"/>
              </a:ext>
            </a:extLst>
          </p:cNvPr>
          <p:cNvSpPr>
            <a:spLocks noGrp="1"/>
          </p:cNvSpPr>
          <p:nvPr>
            <p:ph type="title"/>
          </p:nvPr>
        </p:nvSpPr>
        <p:spPr>
          <a:xfrm>
            <a:off x="0" y="1320542"/>
            <a:ext cx="12190018" cy="1325563"/>
          </a:xfrm>
          <a:solidFill>
            <a:schemeClr val="tx2">
              <a:lumMod val="25000"/>
              <a:lumOff val="75000"/>
            </a:schemeClr>
          </a:solidFill>
        </p:spPr>
        <p:txBody>
          <a:bodyPr/>
          <a:lstStyle/>
          <a:p>
            <a:r>
              <a:rPr lang="en-US" dirty="0"/>
              <a:t>Background: How to talk about career paths</a:t>
            </a:r>
          </a:p>
        </p:txBody>
      </p:sp>
      <p:pic>
        <p:nvPicPr>
          <p:cNvPr id="11" name="Picture 10" descr="Person putting icing on a cake">
            <a:extLst>
              <a:ext uri="{FF2B5EF4-FFF2-40B4-BE49-F238E27FC236}">
                <a16:creationId xmlns:a16="http://schemas.microsoft.com/office/drawing/2014/main" id="{CF224A46-B11C-E5F8-FE91-E08FBC75D1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35750" y="2966104"/>
            <a:ext cx="4312815" cy="3511672"/>
          </a:xfrm>
          <a:prstGeom prst="rect">
            <a:avLst/>
          </a:prstGeom>
        </p:spPr>
      </p:pic>
      <p:sp>
        <p:nvSpPr>
          <p:cNvPr id="12" name="Flowchart: Delay 11">
            <a:extLst>
              <a:ext uri="{FF2B5EF4-FFF2-40B4-BE49-F238E27FC236}">
                <a16:creationId xmlns:a16="http://schemas.microsoft.com/office/drawing/2014/main" id="{E444D3AC-F9B2-F69C-5CC1-6788F7328C67}"/>
              </a:ext>
            </a:extLst>
          </p:cNvPr>
          <p:cNvSpPr/>
          <p:nvPr/>
        </p:nvSpPr>
        <p:spPr>
          <a:xfrm>
            <a:off x="355599" y="2958353"/>
            <a:ext cx="3951149" cy="3645647"/>
          </a:xfrm>
          <a:prstGeom prst="flowChartDelay">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Stored Data 12">
            <a:extLst>
              <a:ext uri="{FF2B5EF4-FFF2-40B4-BE49-F238E27FC236}">
                <a16:creationId xmlns:a16="http://schemas.microsoft.com/office/drawing/2014/main" id="{8EC4A21B-8711-B6C2-F7F5-E8B20BE7CA41}"/>
              </a:ext>
            </a:extLst>
          </p:cNvPr>
          <p:cNvSpPr/>
          <p:nvPr/>
        </p:nvSpPr>
        <p:spPr>
          <a:xfrm flipH="1">
            <a:off x="3092052" y="2920498"/>
            <a:ext cx="5527512" cy="3683502"/>
          </a:xfrm>
          <a:prstGeom prst="flowChartOnlineStorage">
            <a:avLst/>
          </a:prstGeom>
          <a:blipFill>
            <a:blip r:embed="rId4">
              <a:extLst>
                <a:ext uri="{28A0092B-C50C-407E-A947-70E740481C1C}">
                  <a14:useLocalDpi xmlns:a14="http://schemas.microsoft.com/office/drawing/2010/main" val="0"/>
                </a:ext>
              </a:extLst>
            </a:blip>
            <a:stretch>
              <a:fillRect/>
            </a:stretch>
          </a:blipFill>
          <a:ln w="603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463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A0A4AADB-63F7-CD36-5615-8FC352BCF99E}"/>
              </a:ext>
            </a:extLst>
          </p:cNvPr>
          <p:cNvSpPr>
            <a:spLocks noGrp="1"/>
          </p:cNvSpPr>
          <p:nvPr>
            <p:ph type="title"/>
          </p:nvPr>
        </p:nvSpPr>
        <p:spPr>
          <a:xfrm>
            <a:off x="1982" y="59977"/>
            <a:ext cx="12190018" cy="1325563"/>
          </a:xfrm>
          <a:solidFill>
            <a:schemeClr val="tx2">
              <a:lumMod val="25000"/>
              <a:lumOff val="75000"/>
            </a:schemeClr>
          </a:solidFill>
        </p:spPr>
        <p:txBody>
          <a:bodyPr/>
          <a:lstStyle/>
          <a:p>
            <a:r>
              <a:rPr lang="en-US" dirty="0"/>
              <a:t> Researching, reflecting &amp; asking questions </a:t>
            </a:r>
          </a:p>
        </p:txBody>
      </p:sp>
      <p:sp>
        <p:nvSpPr>
          <p:cNvPr id="3" name="TextBox 2">
            <a:extLst>
              <a:ext uri="{FF2B5EF4-FFF2-40B4-BE49-F238E27FC236}">
                <a16:creationId xmlns:a16="http://schemas.microsoft.com/office/drawing/2014/main" id="{E0939AB0-5F6E-3202-C5BF-81FEAD354E96}"/>
              </a:ext>
            </a:extLst>
          </p:cNvPr>
          <p:cNvSpPr txBox="1"/>
          <p:nvPr/>
        </p:nvSpPr>
        <p:spPr>
          <a:xfrm>
            <a:off x="341447" y="1596183"/>
            <a:ext cx="7875453" cy="4832092"/>
          </a:xfrm>
          <a:prstGeom prst="rect">
            <a:avLst/>
          </a:prstGeom>
          <a:noFill/>
        </p:spPr>
        <p:txBody>
          <a:bodyPr wrap="square">
            <a:spAutoFit/>
          </a:bodyPr>
          <a:lstStyle/>
          <a:p>
            <a:r>
              <a:rPr lang="en-US" sz="2200" b="0" i="0" dirty="0">
                <a:solidFill>
                  <a:srgbClr val="000000"/>
                </a:solidFill>
                <a:effectLst/>
                <a:latin typeface="Arial" panose="020B0604020202020204" pitchFamily="34" charset="0"/>
              </a:rPr>
              <a:t>REFLECT ON CONNECTIONS TO CAREER VALUES / INTERESTS: </a:t>
            </a:r>
          </a:p>
          <a:p>
            <a:endParaRPr lang="en-US" sz="2200" dirty="0">
              <a:solidFill>
                <a:srgbClr val="000000"/>
              </a:solidFill>
              <a:latin typeface="Arial" panose="020B0604020202020204" pitchFamily="34" charset="0"/>
            </a:endParaRPr>
          </a:p>
          <a:p>
            <a:r>
              <a:rPr lang="en-US" sz="2200" dirty="0">
                <a:solidFill>
                  <a:srgbClr val="000000"/>
                </a:solidFill>
                <a:latin typeface="Arial" panose="020B0604020202020204" pitchFamily="34" charset="0"/>
              </a:rPr>
              <a:t>Students will complete a career assessment (i.e., Holland Codes) near the end of the Discovery phase (Phase 1) of Exploratory.  </a:t>
            </a:r>
          </a:p>
          <a:p>
            <a:endParaRPr lang="en-US" sz="2200" dirty="0">
              <a:solidFill>
                <a:srgbClr val="000000"/>
              </a:solidFill>
              <a:latin typeface="Arial" panose="020B0604020202020204" pitchFamily="34" charset="0"/>
            </a:endParaRPr>
          </a:p>
          <a:p>
            <a:r>
              <a:rPr lang="en-US" sz="2200" dirty="0">
                <a:solidFill>
                  <a:srgbClr val="000000"/>
                </a:solidFill>
                <a:latin typeface="Arial" panose="020B0604020202020204" pitchFamily="34" charset="0"/>
              </a:rPr>
              <a:t>In the Exploration phase (Phase 2) ask students to think about how careers in this program connect to career interests and values that they have identified.  Encourage students to think out-of-the-box, such as seeing the artistic aspects of fields not traditionally described as artistic, or the helping aspects of fields not traditionally described as helping careers. </a:t>
            </a:r>
            <a:endParaRPr lang="en-US" sz="2200" dirty="0"/>
          </a:p>
        </p:txBody>
      </p:sp>
      <p:sp>
        <p:nvSpPr>
          <p:cNvPr id="6" name="Teardrop 5" descr="Group of standing people looking at whiteboard on classroom wall, man wearing glasses holding whiteboard marker and writing">
            <a:extLst>
              <a:ext uri="{FF2B5EF4-FFF2-40B4-BE49-F238E27FC236}">
                <a16:creationId xmlns:a16="http://schemas.microsoft.com/office/drawing/2014/main" id="{F832DC68-7A45-05B1-7D3B-B3CC15EA02C2}"/>
              </a:ext>
            </a:extLst>
          </p:cNvPr>
          <p:cNvSpPr/>
          <p:nvPr/>
        </p:nvSpPr>
        <p:spPr>
          <a:xfrm>
            <a:off x="7424382" y="1385540"/>
            <a:ext cx="4765635" cy="4367889"/>
          </a:xfrm>
          <a:prstGeom prst="teardrop">
            <a:avLst/>
          </a:prstGeom>
          <a:blipFill dpi="0" rotWithShape="1">
            <a:blip r:embed="rId2">
              <a:extLst>
                <a:ext uri="{28A0092B-C50C-407E-A947-70E740481C1C}">
                  <a14:useLocalDpi xmlns:a14="http://schemas.microsoft.com/office/drawing/2010/main" val="0"/>
                </a:ext>
              </a:extLst>
            </a:blip>
            <a:srcRect/>
            <a:stretch>
              <a:fillRect/>
            </a:stretch>
          </a:blipFill>
          <a:effectLst>
            <a:softEdge rad="177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0924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A0A4AADB-63F7-CD36-5615-8FC352BCF99E}"/>
              </a:ext>
            </a:extLst>
          </p:cNvPr>
          <p:cNvSpPr>
            <a:spLocks noGrp="1"/>
          </p:cNvSpPr>
          <p:nvPr>
            <p:ph type="title"/>
          </p:nvPr>
        </p:nvSpPr>
        <p:spPr>
          <a:xfrm>
            <a:off x="1982" y="59977"/>
            <a:ext cx="12190018" cy="1325563"/>
          </a:xfrm>
          <a:solidFill>
            <a:schemeClr val="tx2">
              <a:lumMod val="25000"/>
              <a:lumOff val="75000"/>
            </a:schemeClr>
          </a:solidFill>
        </p:spPr>
        <p:txBody>
          <a:bodyPr/>
          <a:lstStyle/>
          <a:p>
            <a:r>
              <a:rPr lang="en-US" dirty="0"/>
              <a:t> Describe opportunities during high school</a:t>
            </a:r>
          </a:p>
        </p:txBody>
      </p:sp>
      <p:sp>
        <p:nvSpPr>
          <p:cNvPr id="5" name="Speech Bubble: Rectangle with Corners Rounded 4">
            <a:extLst>
              <a:ext uri="{FF2B5EF4-FFF2-40B4-BE49-F238E27FC236}">
                <a16:creationId xmlns:a16="http://schemas.microsoft.com/office/drawing/2014/main" id="{D33C881E-2B17-C89B-0A4B-4E5D2A6A95BA}"/>
              </a:ext>
            </a:extLst>
          </p:cNvPr>
          <p:cNvSpPr/>
          <p:nvPr/>
        </p:nvSpPr>
        <p:spPr>
          <a:xfrm>
            <a:off x="6096000" y="1161968"/>
            <a:ext cx="5623066" cy="4534064"/>
          </a:xfrm>
          <a:prstGeom prst="wedgeRoundRectCallout">
            <a:avLst>
              <a:gd name="adj1" fmla="val -40015"/>
              <a:gd name="adj2" fmla="val 61329"/>
              <a:gd name="adj3" fmla="val 16667"/>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Describe opportunities that students will have during high school, including internship and co-op options, Skills USA, industry-recognized credentials, special projects and events, or other opportunities.  Provide visuals within the classroom– posters, photos, etc. – to highlight these opportunities.</a:t>
            </a:r>
          </a:p>
        </p:txBody>
      </p:sp>
      <p:sp>
        <p:nvSpPr>
          <p:cNvPr id="4" name="Teardrop 3">
            <a:extLst>
              <a:ext uri="{FF2B5EF4-FFF2-40B4-BE49-F238E27FC236}">
                <a16:creationId xmlns:a16="http://schemas.microsoft.com/office/drawing/2014/main" id="{421031D4-797A-9521-522D-D8750B31451E}"/>
              </a:ext>
            </a:extLst>
          </p:cNvPr>
          <p:cNvSpPr/>
          <p:nvPr/>
        </p:nvSpPr>
        <p:spPr>
          <a:xfrm>
            <a:off x="982639" y="1733266"/>
            <a:ext cx="4913194" cy="4353635"/>
          </a:xfrm>
          <a:prstGeom prst="teardrop">
            <a:avLst/>
          </a:prstGeom>
          <a:blipFill>
            <a:blip r:embed="rId2">
              <a:extLst>
                <a:ext uri="{28A0092B-C50C-407E-A947-70E740481C1C}">
                  <a14:useLocalDpi xmlns:a14="http://schemas.microsoft.com/office/drawing/2010/main" val="0"/>
                </a:ext>
              </a:extLst>
            </a:blip>
            <a:stretch>
              <a:fillRect/>
            </a:stretch>
          </a:blipFill>
          <a:effectLst>
            <a:softEdge rad="254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2920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A0A4AADB-63F7-CD36-5615-8FC352BCF99E}"/>
              </a:ext>
            </a:extLst>
          </p:cNvPr>
          <p:cNvSpPr>
            <a:spLocks noGrp="1"/>
          </p:cNvSpPr>
          <p:nvPr>
            <p:ph type="title"/>
          </p:nvPr>
        </p:nvSpPr>
        <p:spPr>
          <a:xfrm>
            <a:off x="1982" y="59977"/>
            <a:ext cx="12190018" cy="1325563"/>
          </a:xfrm>
          <a:solidFill>
            <a:schemeClr val="tx2">
              <a:lumMod val="25000"/>
              <a:lumOff val="75000"/>
            </a:schemeClr>
          </a:solidFill>
        </p:spPr>
        <p:txBody>
          <a:bodyPr/>
          <a:lstStyle/>
          <a:p>
            <a:r>
              <a:rPr lang="en-US" dirty="0"/>
              <a:t> Researching, reflecting &amp; asking questions </a:t>
            </a:r>
          </a:p>
        </p:txBody>
      </p:sp>
      <p:sp>
        <p:nvSpPr>
          <p:cNvPr id="3" name="TextBox 2">
            <a:extLst>
              <a:ext uri="{FF2B5EF4-FFF2-40B4-BE49-F238E27FC236}">
                <a16:creationId xmlns:a16="http://schemas.microsoft.com/office/drawing/2014/main" id="{E0939AB0-5F6E-3202-C5BF-81FEAD354E96}"/>
              </a:ext>
            </a:extLst>
          </p:cNvPr>
          <p:cNvSpPr txBox="1"/>
          <p:nvPr/>
        </p:nvSpPr>
        <p:spPr>
          <a:xfrm>
            <a:off x="341448" y="1596183"/>
            <a:ext cx="7082934" cy="5262979"/>
          </a:xfrm>
          <a:prstGeom prst="rect">
            <a:avLst/>
          </a:prstGeom>
          <a:noFill/>
        </p:spPr>
        <p:txBody>
          <a:bodyPr wrap="square">
            <a:spAutoFit/>
          </a:bodyPr>
          <a:lstStyle/>
          <a:p>
            <a:r>
              <a:rPr lang="en-US" sz="2400" b="0" i="0" dirty="0">
                <a:solidFill>
                  <a:srgbClr val="000000"/>
                </a:solidFill>
                <a:effectLst/>
                <a:latin typeface="Arial" panose="020B0604020202020204" pitchFamily="34" charset="0"/>
              </a:rPr>
              <a:t>CONNECT WITH FAMILY: </a:t>
            </a:r>
          </a:p>
          <a:p>
            <a:endParaRPr lang="en-US" sz="2400" dirty="0">
              <a:solidFill>
                <a:srgbClr val="000000"/>
              </a:solidFill>
              <a:latin typeface="Arial" panose="020B0604020202020204" pitchFamily="34" charset="0"/>
            </a:endParaRPr>
          </a:p>
          <a:p>
            <a:r>
              <a:rPr lang="en-US" sz="2400" dirty="0">
                <a:solidFill>
                  <a:srgbClr val="000000"/>
                </a:solidFill>
                <a:latin typeface="Arial" panose="020B0604020202020204" pitchFamily="34" charset="0"/>
              </a:rPr>
              <a:t>Ask students to talk to family members about this career: </a:t>
            </a:r>
          </a:p>
          <a:p>
            <a:endParaRPr lang="en-US" sz="2400" dirty="0">
              <a:solidFill>
                <a:srgbClr val="000000"/>
              </a:solidFill>
              <a:latin typeface="Arial" panose="020B0604020202020204" pitchFamily="34" charset="0"/>
            </a:endParaRPr>
          </a:p>
          <a:p>
            <a:r>
              <a:rPr lang="en-US" sz="2400" dirty="0">
                <a:solidFill>
                  <a:srgbClr val="000000"/>
                </a:solidFill>
                <a:latin typeface="Arial" panose="020B0604020202020204" pitchFamily="34" charset="0"/>
              </a:rPr>
              <a:t>- Do we know anyone in our extended family or network of family and friends who works in this career field ? </a:t>
            </a:r>
          </a:p>
          <a:p>
            <a:endParaRPr lang="en-US" sz="2400" dirty="0">
              <a:solidFill>
                <a:srgbClr val="000000"/>
              </a:solidFill>
              <a:latin typeface="Arial" panose="020B0604020202020204" pitchFamily="34" charset="0"/>
            </a:endParaRPr>
          </a:p>
          <a:p>
            <a:pPr marL="342900" indent="-342900">
              <a:buFontTx/>
              <a:buChar char="-"/>
            </a:pPr>
            <a:r>
              <a:rPr lang="en-US" sz="2400" dirty="0">
                <a:solidFill>
                  <a:srgbClr val="000000"/>
                </a:solidFill>
                <a:latin typeface="Arial" panose="020B0604020202020204" pitchFamily="34" charset="0"/>
              </a:rPr>
              <a:t>What are your thoughts about this career field ? </a:t>
            </a:r>
          </a:p>
          <a:p>
            <a:pPr marL="342900" indent="-342900">
              <a:buFontTx/>
              <a:buChar char="-"/>
            </a:pPr>
            <a:endParaRPr lang="en-US" sz="2400" dirty="0">
              <a:solidFill>
                <a:srgbClr val="000000"/>
              </a:solidFill>
              <a:latin typeface="Arial" panose="020B0604020202020204" pitchFamily="34" charset="0"/>
            </a:endParaRPr>
          </a:p>
          <a:p>
            <a:pPr marL="342900" indent="-342900">
              <a:buFontTx/>
              <a:buChar char="-"/>
            </a:pPr>
            <a:r>
              <a:rPr lang="en-US" sz="2400" dirty="0">
                <a:solidFill>
                  <a:srgbClr val="000000"/>
                </a:solidFill>
                <a:latin typeface="Arial" panose="020B0604020202020204" pitchFamily="34" charset="0"/>
              </a:rPr>
              <a:t>Do you have any questions that I should ask about this career field ? </a:t>
            </a:r>
          </a:p>
          <a:p>
            <a:pPr marL="342900" indent="-342900">
              <a:buFontTx/>
              <a:buChar char="-"/>
            </a:pPr>
            <a:endParaRPr lang="en-US" sz="2400" dirty="0"/>
          </a:p>
        </p:txBody>
      </p:sp>
      <p:sp>
        <p:nvSpPr>
          <p:cNvPr id="4" name="Teardrop 3">
            <a:extLst>
              <a:ext uri="{FF2B5EF4-FFF2-40B4-BE49-F238E27FC236}">
                <a16:creationId xmlns:a16="http://schemas.microsoft.com/office/drawing/2014/main" id="{64A0C04B-5DD9-74B4-2B5B-3CAAD13B838C}"/>
              </a:ext>
            </a:extLst>
          </p:cNvPr>
          <p:cNvSpPr/>
          <p:nvPr/>
        </p:nvSpPr>
        <p:spPr>
          <a:xfrm>
            <a:off x="7165075" y="1385540"/>
            <a:ext cx="4913194" cy="4353635"/>
          </a:xfrm>
          <a:prstGeom prst="teardrop">
            <a:avLst/>
          </a:prstGeom>
          <a:blipFill>
            <a:blip r:embed="rId2">
              <a:extLst>
                <a:ext uri="{28A0092B-C50C-407E-A947-70E740481C1C}">
                  <a14:useLocalDpi xmlns:a14="http://schemas.microsoft.com/office/drawing/2010/main" val="0"/>
                </a:ext>
              </a:extLst>
            </a:blip>
            <a:stretch>
              <a:fillRect/>
            </a:stretch>
          </a:blipFill>
          <a:effectLst>
            <a:softEdge rad="254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945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689FED-35DA-E195-1FE0-AE6053BC39B3}"/>
              </a:ext>
            </a:extLst>
          </p:cNvPr>
          <p:cNvSpPr/>
          <p:nvPr/>
        </p:nvSpPr>
        <p:spPr>
          <a:xfrm>
            <a:off x="195943" y="1385540"/>
            <a:ext cx="4698274" cy="4231489"/>
          </a:xfrm>
          <a:prstGeom prst="ellipse">
            <a:avLst/>
          </a:prstGeom>
          <a:blipFill>
            <a:blip r:embed="rId2">
              <a:alphaModFix amt="44000"/>
              <a:extLst>
                <a:ext uri="{96DAC541-7B7A-43D3-8B79-37D633B846F1}">
                  <asvg:svgBlip xmlns:asvg="http://schemas.microsoft.com/office/drawing/2016/SVG/main" r:embed="rId3"/>
                </a:ext>
              </a:extLst>
            </a:blip>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38">
            <a:extLst>
              <a:ext uri="{FF2B5EF4-FFF2-40B4-BE49-F238E27FC236}">
                <a16:creationId xmlns:a16="http://schemas.microsoft.com/office/drawing/2014/main" id="{A0A4AADB-63F7-CD36-5615-8FC352BCF99E}"/>
              </a:ext>
            </a:extLst>
          </p:cNvPr>
          <p:cNvSpPr>
            <a:spLocks noGrp="1"/>
          </p:cNvSpPr>
          <p:nvPr>
            <p:ph type="title"/>
          </p:nvPr>
        </p:nvSpPr>
        <p:spPr>
          <a:xfrm>
            <a:off x="1982" y="59977"/>
            <a:ext cx="12190018" cy="1325563"/>
          </a:xfrm>
          <a:solidFill>
            <a:schemeClr val="tx2">
              <a:lumMod val="25000"/>
              <a:lumOff val="75000"/>
            </a:schemeClr>
          </a:solidFill>
        </p:spPr>
        <p:txBody>
          <a:bodyPr/>
          <a:lstStyle/>
          <a:p>
            <a:r>
              <a:rPr lang="en-US" dirty="0"/>
              <a:t>During Exploratory</a:t>
            </a:r>
          </a:p>
        </p:txBody>
      </p:sp>
      <p:sp>
        <p:nvSpPr>
          <p:cNvPr id="5" name="Speech Bubble: Rectangle with Corners Rounded 4">
            <a:extLst>
              <a:ext uri="{FF2B5EF4-FFF2-40B4-BE49-F238E27FC236}">
                <a16:creationId xmlns:a16="http://schemas.microsoft.com/office/drawing/2014/main" id="{FCBE1925-F38A-5A33-630E-5EFAB2DBBD92}"/>
              </a:ext>
            </a:extLst>
          </p:cNvPr>
          <p:cNvSpPr/>
          <p:nvPr/>
        </p:nvSpPr>
        <p:spPr>
          <a:xfrm>
            <a:off x="7310426" y="1816925"/>
            <a:ext cx="3770758" cy="3800104"/>
          </a:xfrm>
          <a:prstGeom prst="wedgeRoundRectCallout">
            <a:avLst>
              <a:gd name="adj1" fmla="val -45456"/>
              <a:gd name="adj2" fmla="val 69844"/>
              <a:gd name="adj3" fmla="val 16667"/>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During the Exploratory program, students should feel </a:t>
            </a:r>
            <a:r>
              <a:rPr lang="en-US" sz="2400" b="1" dirty="0">
                <a:solidFill>
                  <a:sysClr val="windowText" lastClr="000000"/>
                </a:solidFill>
              </a:rPr>
              <a:t>confident </a:t>
            </a:r>
            <a:r>
              <a:rPr lang="en-US" sz="2400" dirty="0">
                <a:solidFill>
                  <a:sysClr val="windowText" lastClr="000000"/>
                </a:solidFill>
              </a:rPr>
              <a:t>that any of their choices will open up lots of varied opportunities. </a:t>
            </a:r>
          </a:p>
        </p:txBody>
      </p:sp>
      <p:sp>
        <p:nvSpPr>
          <p:cNvPr id="8" name="Oval 7">
            <a:extLst>
              <a:ext uri="{FF2B5EF4-FFF2-40B4-BE49-F238E27FC236}">
                <a16:creationId xmlns:a16="http://schemas.microsoft.com/office/drawing/2014/main" id="{5763EA61-0828-485D-6B1F-5E4B6698CE94}"/>
              </a:ext>
            </a:extLst>
          </p:cNvPr>
          <p:cNvSpPr/>
          <p:nvPr/>
        </p:nvSpPr>
        <p:spPr>
          <a:xfrm>
            <a:off x="1632580" y="2414134"/>
            <a:ext cx="4698274" cy="4231489"/>
          </a:xfrm>
          <a:prstGeom prst="ellipse">
            <a:avLst/>
          </a:prstGeom>
          <a:blipFill dpi="0" rotWithShape="1">
            <a:blip r:embed="rId4">
              <a:alphaModFix amt="87000"/>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517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A0A4AADB-63F7-CD36-5615-8FC352BCF99E}"/>
              </a:ext>
            </a:extLst>
          </p:cNvPr>
          <p:cNvSpPr>
            <a:spLocks noGrp="1"/>
          </p:cNvSpPr>
          <p:nvPr>
            <p:ph type="title"/>
          </p:nvPr>
        </p:nvSpPr>
        <p:spPr>
          <a:xfrm>
            <a:off x="1982" y="59977"/>
            <a:ext cx="12190018" cy="1325563"/>
          </a:xfrm>
          <a:solidFill>
            <a:schemeClr val="tx2">
              <a:lumMod val="25000"/>
              <a:lumOff val="75000"/>
            </a:schemeClr>
          </a:solidFill>
        </p:spPr>
        <p:txBody>
          <a:bodyPr/>
          <a:lstStyle/>
          <a:p>
            <a:r>
              <a:rPr lang="en-US" dirty="0"/>
              <a:t>A straight line from school/training to career </a:t>
            </a:r>
          </a:p>
        </p:txBody>
      </p:sp>
      <p:sp>
        <p:nvSpPr>
          <p:cNvPr id="7" name="Speech Bubble: Rectangle with Corners Rounded 6">
            <a:extLst>
              <a:ext uri="{FF2B5EF4-FFF2-40B4-BE49-F238E27FC236}">
                <a16:creationId xmlns:a16="http://schemas.microsoft.com/office/drawing/2014/main" id="{B211EE62-A8ED-C08F-0293-B6F83F41D59D}"/>
              </a:ext>
            </a:extLst>
          </p:cNvPr>
          <p:cNvSpPr/>
          <p:nvPr/>
        </p:nvSpPr>
        <p:spPr>
          <a:xfrm>
            <a:off x="418651" y="1635958"/>
            <a:ext cx="3087583" cy="3800104"/>
          </a:xfrm>
          <a:prstGeom prst="wedgeRoundRectCallout">
            <a:avLst>
              <a:gd name="adj1" fmla="val 39384"/>
              <a:gd name="adj2" fmla="val 65938"/>
              <a:gd name="adj3" fmla="val 16667"/>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Some careers follow a fairly simple </a:t>
            </a:r>
            <a:r>
              <a:rPr lang="en-US" sz="2400" b="1" dirty="0">
                <a:solidFill>
                  <a:sysClr val="windowText" lastClr="000000"/>
                </a:solidFill>
              </a:rPr>
              <a:t>straight line</a:t>
            </a:r>
            <a:r>
              <a:rPr lang="en-US" sz="2400" dirty="0">
                <a:solidFill>
                  <a:sysClr val="windowText" lastClr="000000"/>
                </a:solidFill>
              </a:rPr>
              <a:t>, from school and training to entry-level jobs in the chosen career field to higher-level jobs within that field.</a:t>
            </a:r>
          </a:p>
        </p:txBody>
      </p:sp>
      <p:sp>
        <p:nvSpPr>
          <p:cNvPr id="2" name="Title 38">
            <a:extLst>
              <a:ext uri="{FF2B5EF4-FFF2-40B4-BE49-F238E27FC236}">
                <a16:creationId xmlns:a16="http://schemas.microsoft.com/office/drawing/2014/main" id="{C4E9567D-A12A-8062-DE98-D17DE486417C}"/>
              </a:ext>
            </a:extLst>
          </p:cNvPr>
          <p:cNvSpPr txBox="1">
            <a:spLocks/>
          </p:cNvSpPr>
          <p:nvPr/>
        </p:nvSpPr>
        <p:spPr>
          <a:xfrm>
            <a:off x="3739484" y="2873228"/>
            <a:ext cx="8316036" cy="1325563"/>
          </a:xfrm>
          <a:prstGeom prst="rect">
            <a:avLst/>
          </a:prstGeom>
          <a:solidFill>
            <a:schemeClr val="tx2">
              <a:lumMod val="25000"/>
              <a:lumOff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Or a less-direct path</a:t>
            </a:r>
          </a:p>
        </p:txBody>
      </p:sp>
      <p:sp>
        <p:nvSpPr>
          <p:cNvPr id="3" name="Speech Bubble: Rectangle with Corners Rounded 2">
            <a:extLst>
              <a:ext uri="{FF2B5EF4-FFF2-40B4-BE49-F238E27FC236}">
                <a16:creationId xmlns:a16="http://schemas.microsoft.com/office/drawing/2014/main" id="{9A4F7E6A-6B16-0A5F-7A44-2A047E5AD0F7}"/>
              </a:ext>
            </a:extLst>
          </p:cNvPr>
          <p:cNvSpPr/>
          <p:nvPr/>
        </p:nvSpPr>
        <p:spPr>
          <a:xfrm>
            <a:off x="8787003" y="1189314"/>
            <a:ext cx="3087583" cy="3382686"/>
          </a:xfrm>
          <a:prstGeom prst="wedgeRoundRectCallout">
            <a:avLst>
              <a:gd name="adj1" fmla="val -46368"/>
              <a:gd name="adj2" fmla="val 63065"/>
              <a:gd name="adj3" fmla="val 16667"/>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Other careers follow a </a:t>
            </a:r>
            <a:r>
              <a:rPr lang="en-US" sz="2400" b="1" dirty="0">
                <a:solidFill>
                  <a:sysClr val="windowText" lastClr="000000"/>
                </a:solidFill>
              </a:rPr>
              <a:t>unique path</a:t>
            </a:r>
            <a:r>
              <a:rPr lang="en-US" sz="2400" dirty="0">
                <a:solidFill>
                  <a:sysClr val="windowText" lastClr="000000"/>
                </a:solidFill>
              </a:rPr>
              <a:t>, with a variety of jobs over time, using the same skills and interests in a variety of settings.</a:t>
            </a:r>
          </a:p>
        </p:txBody>
      </p:sp>
      <p:sp>
        <p:nvSpPr>
          <p:cNvPr id="5" name="Speech Bubble: Rectangle with Corners Rounded 4">
            <a:extLst>
              <a:ext uri="{FF2B5EF4-FFF2-40B4-BE49-F238E27FC236}">
                <a16:creationId xmlns:a16="http://schemas.microsoft.com/office/drawing/2014/main" id="{4A5643E1-029A-5D6C-0969-9F8CA6142F43}"/>
              </a:ext>
            </a:extLst>
          </p:cNvPr>
          <p:cNvSpPr/>
          <p:nvPr/>
        </p:nvSpPr>
        <p:spPr>
          <a:xfrm>
            <a:off x="6214754" y="4409836"/>
            <a:ext cx="3929994" cy="2052452"/>
          </a:xfrm>
          <a:prstGeom prst="wedgeRoundRectCallout">
            <a:avLst>
              <a:gd name="adj1" fmla="val -46368"/>
              <a:gd name="adj2" fmla="val 63065"/>
              <a:gd name="adj3" fmla="val 16667"/>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A career path could be described as a </a:t>
            </a:r>
            <a:r>
              <a:rPr lang="en-US" sz="2400" b="1" dirty="0">
                <a:solidFill>
                  <a:sysClr val="windowText" lastClr="000000"/>
                </a:solidFill>
              </a:rPr>
              <a:t>straight line, a ladder, a lattice, a mosaic</a:t>
            </a:r>
            <a:r>
              <a:rPr lang="en-US" sz="2400" dirty="0">
                <a:solidFill>
                  <a:sysClr val="windowText" lastClr="000000"/>
                </a:solidFill>
              </a:rPr>
              <a:t>, or other descriptions…</a:t>
            </a:r>
          </a:p>
        </p:txBody>
      </p:sp>
    </p:spTree>
    <p:extLst>
      <p:ext uri="{BB962C8B-B14F-4D97-AF65-F5344CB8AC3E}">
        <p14:creationId xmlns:p14="http://schemas.microsoft.com/office/powerpoint/2010/main" val="345193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02DE69B-9351-CA36-9571-1A25C43B8971}"/>
              </a:ext>
            </a:extLst>
          </p:cNvPr>
          <p:cNvSpPr/>
          <p:nvPr/>
        </p:nvSpPr>
        <p:spPr>
          <a:xfrm>
            <a:off x="-1" y="1385540"/>
            <a:ext cx="3770757" cy="547246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38">
            <a:extLst>
              <a:ext uri="{FF2B5EF4-FFF2-40B4-BE49-F238E27FC236}">
                <a16:creationId xmlns:a16="http://schemas.microsoft.com/office/drawing/2014/main" id="{A0A4AADB-63F7-CD36-5615-8FC352BCF99E}"/>
              </a:ext>
            </a:extLst>
          </p:cNvPr>
          <p:cNvSpPr>
            <a:spLocks noGrp="1"/>
          </p:cNvSpPr>
          <p:nvPr>
            <p:ph type="title"/>
          </p:nvPr>
        </p:nvSpPr>
        <p:spPr>
          <a:xfrm>
            <a:off x="1982" y="59977"/>
            <a:ext cx="12190018" cy="1325563"/>
          </a:xfrm>
          <a:solidFill>
            <a:schemeClr val="tx2">
              <a:lumMod val="25000"/>
              <a:lumOff val="75000"/>
            </a:schemeClr>
          </a:solidFill>
        </p:spPr>
        <p:txBody>
          <a:bodyPr/>
          <a:lstStyle/>
          <a:p>
            <a:r>
              <a:rPr lang="en-US" dirty="0"/>
              <a:t> In Every CVTE Program … </a:t>
            </a:r>
          </a:p>
        </p:txBody>
      </p:sp>
      <p:sp>
        <p:nvSpPr>
          <p:cNvPr id="5" name="Speech Bubble: Rectangle with Corners Rounded 4">
            <a:extLst>
              <a:ext uri="{FF2B5EF4-FFF2-40B4-BE49-F238E27FC236}">
                <a16:creationId xmlns:a16="http://schemas.microsoft.com/office/drawing/2014/main" id="{FCBE1925-F38A-5A33-630E-5EFAB2DBBD92}"/>
              </a:ext>
            </a:extLst>
          </p:cNvPr>
          <p:cNvSpPr/>
          <p:nvPr/>
        </p:nvSpPr>
        <p:spPr>
          <a:xfrm>
            <a:off x="3196739" y="2207279"/>
            <a:ext cx="3770758" cy="3800104"/>
          </a:xfrm>
          <a:prstGeom prst="wedgeRoundRectCallout">
            <a:avLst>
              <a:gd name="adj1" fmla="val 53901"/>
              <a:gd name="adj2" fmla="val 66502"/>
              <a:gd name="adj3" fmla="val 16667"/>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Every CVTE program provides students with skills, knowledge and credentials that open up opportunities in </a:t>
            </a:r>
            <a:r>
              <a:rPr lang="en-US" sz="2400" b="1" dirty="0">
                <a:solidFill>
                  <a:sysClr val="windowText" lastClr="000000"/>
                </a:solidFill>
              </a:rPr>
              <a:t>specific careers.</a:t>
            </a:r>
          </a:p>
        </p:txBody>
      </p:sp>
      <p:sp>
        <p:nvSpPr>
          <p:cNvPr id="4" name="Speech Bubble: Rectangle with Corners Rounded 3">
            <a:extLst>
              <a:ext uri="{FF2B5EF4-FFF2-40B4-BE49-F238E27FC236}">
                <a16:creationId xmlns:a16="http://schemas.microsoft.com/office/drawing/2014/main" id="{D75D246E-55AA-72F8-F192-16F603CDC2E7}"/>
              </a:ext>
            </a:extLst>
          </p:cNvPr>
          <p:cNvSpPr/>
          <p:nvPr/>
        </p:nvSpPr>
        <p:spPr>
          <a:xfrm>
            <a:off x="8118567" y="1750079"/>
            <a:ext cx="3527420" cy="3800104"/>
          </a:xfrm>
          <a:prstGeom prst="wedgeRoundRectCallout">
            <a:avLst>
              <a:gd name="adj1" fmla="val -46368"/>
              <a:gd name="adj2" fmla="val 63065"/>
              <a:gd name="adj3" fmla="val 16667"/>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ysClr val="windowText" lastClr="000000"/>
                </a:solidFill>
              </a:rPr>
              <a:t>AND</a:t>
            </a:r>
            <a:r>
              <a:rPr lang="en-US" sz="2400" dirty="0">
                <a:solidFill>
                  <a:sysClr val="windowText" lastClr="000000"/>
                </a:solidFill>
              </a:rPr>
              <a:t> … </a:t>
            </a:r>
          </a:p>
          <a:p>
            <a:pPr algn="ctr"/>
            <a:r>
              <a:rPr lang="en-US" sz="2400" dirty="0">
                <a:solidFill>
                  <a:sysClr val="windowText" lastClr="000000"/>
                </a:solidFill>
              </a:rPr>
              <a:t>Every CVTE program provides students with skills that will open doors to </a:t>
            </a:r>
            <a:r>
              <a:rPr lang="en-US" sz="2400" b="1" dirty="0">
                <a:solidFill>
                  <a:sysClr val="windowText" lastClr="000000"/>
                </a:solidFill>
              </a:rPr>
              <a:t>a variety of career paths</a:t>
            </a:r>
            <a:r>
              <a:rPr lang="en-US" sz="2400" dirty="0">
                <a:solidFill>
                  <a:sysClr val="windowText" lastClr="000000"/>
                </a:solidFill>
              </a:rPr>
              <a:t>.</a:t>
            </a:r>
          </a:p>
        </p:txBody>
      </p:sp>
    </p:spTree>
    <p:extLst>
      <p:ext uri="{BB962C8B-B14F-4D97-AF65-F5344CB8AC3E}">
        <p14:creationId xmlns:p14="http://schemas.microsoft.com/office/powerpoint/2010/main" val="1793246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A0A4AADB-63F7-CD36-5615-8FC352BCF99E}"/>
              </a:ext>
            </a:extLst>
          </p:cNvPr>
          <p:cNvSpPr>
            <a:spLocks noGrp="1"/>
          </p:cNvSpPr>
          <p:nvPr>
            <p:ph type="title"/>
          </p:nvPr>
        </p:nvSpPr>
        <p:spPr>
          <a:xfrm>
            <a:off x="0" y="2463542"/>
            <a:ext cx="12190018" cy="1325563"/>
          </a:xfrm>
          <a:solidFill>
            <a:schemeClr val="tx2">
              <a:lumMod val="25000"/>
              <a:lumOff val="75000"/>
            </a:schemeClr>
          </a:solidFill>
        </p:spPr>
        <p:txBody>
          <a:bodyPr/>
          <a:lstStyle/>
          <a:p>
            <a:r>
              <a:rPr lang="en-US" dirty="0"/>
              <a:t>Introducing Career Information – Discovery Phase</a:t>
            </a:r>
          </a:p>
        </p:txBody>
      </p:sp>
    </p:spTree>
    <p:extLst>
      <p:ext uri="{BB962C8B-B14F-4D97-AF65-F5344CB8AC3E}">
        <p14:creationId xmlns:p14="http://schemas.microsoft.com/office/powerpoint/2010/main" val="194938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A0A4AADB-63F7-CD36-5615-8FC352BCF99E}"/>
              </a:ext>
            </a:extLst>
          </p:cNvPr>
          <p:cNvSpPr>
            <a:spLocks noGrp="1"/>
          </p:cNvSpPr>
          <p:nvPr>
            <p:ph type="title"/>
          </p:nvPr>
        </p:nvSpPr>
        <p:spPr>
          <a:xfrm>
            <a:off x="1982" y="59977"/>
            <a:ext cx="12190018" cy="1325563"/>
          </a:xfrm>
          <a:solidFill>
            <a:schemeClr val="tx2">
              <a:lumMod val="25000"/>
              <a:lumOff val="75000"/>
            </a:schemeClr>
          </a:solidFill>
        </p:spPr>
        <p:txBody>
          <a:bodyPr/>
          <a:lstStyle/>
          <a:p>
            <a:r>
              <a:rPr lang="en-US" dirty="0"/>
              <a:t> Introducing Career Information</a:t>
            </a:r>
          </a:p>
        </p:txBody>
      </p:sp>
      <p:sp>
        <p:nvSpPr>
          <p:cNvPr id="6" name="TextBox 5">
            <a:extLst>
              <a:ext uri="{FF2B5EF4-FFF2-40B4-BE49-F238E27FC236}">
                <a16:creationId xmlns:a16="http://schemas.microsoft.com/office/drawing/2014/main" id="{CCAD02A2-6CC1-34AB-40B0-11E5E6858EEB}"/>
              </a:ext>
            </a:extLst>
          </p:cNvPr>
          <p:cNvSpPr txBox="1"/>
          <p:nvPr/>
        </p:nvSpPr>
        <p:spPr>
          <a:xfrm>
            <a:off x="339542" y="1385540"/>
            <a:ext cx="11563716" cy="5262979"/>
          </a:xfrm>
          <a:prstGeom prst="rect">
            <a:avLst/>
          </a:prstGeom>
          <a:noFill/>
        </p:spPr>
        <p:txBody>
          <a:bodyPr wrap="square" rtlCol="0">
            <a:spAutoFit/>
          </a:bodyPr>
          <a:lstStyle/>
          <a:p>
            <a:r>
              <a:rPr lang="en-US" sz="2400" dirty="0"/>
              <a:t>During the Discovery phase of the Exploratory program, teachers will describe a few of the most common first steps after graduating from the program…. </a:t>
            </a:r>
          </a:p>
          <a:p>
            <a:endParaRPr lang="en-US" sz="2400" dirty="0"/>
          </a:p>
          <a:p>
            <a:pPr marL="285750" indent="-285750">
              <a:buFontTx/>
              <a:buChar char="-"/>
            </a:pPr>
            <a:r>
              <a:rPr lang="en-US" sz="2400" dirty="0"/>
              <a:t>Students can go to work as _______, ________, or __________. </a:t>
            </a:r>
          </a:p>
          <a:p>
            <a:pPr marL="285750" indent="-285750">
              <a:buFontTx/>
              <a:buChar char="-"/>
            </a:pPr>
            <a:r>
              <a:rPr lang="en-US" sz="2400" dirty="0"/>
              <a:t>Students can enter apprenticeships through _____________.</a:t>
            </a:r>
          </a:p>
          <a:p>
            <a:pPr marL="285750" indent="-285750">
              <a:buFontTx/>
              <a:buChar char="-"/>
            </a:pPr>
            <a:r>
              <a:rPr lang="en-US" sz="2400" dirty="0"/>
              <a:t>Students can go on to college or career training programs focusing on ___________.</a:t>
            </a:r>
          </a:p>
          <a:p>
            <a:endParaRPr lang="en-US" sz="2400" dirty="0"/>
          </a:p>
          <a:p>
            <a:r>
              <a:rPr lang="en-US" sz="2400" dirty="0"/>
              <a:t>… And will also describe a few examples illustrating a wide range of career paths, such as unique job settings, or self-employment, or jobs using emerging technologies.</a:t>
            </a:r>
          </a:p>
          <a:p>
            <a:endParaRPr lang="en-US" sz="2400" dirty="0"/>
          </a:p>
          <a:p>
            <a:r>
              <a:rPr lang="en-US" sz="2400" dirty="0"/>
              <a:t>Teachers can provide statistics about at least one of the job titles in this field, including  a job description, entry requirements, types of companies or organizations hiring, salary range for entry-level, average and most-experienced workers.  Classrooms may also have posters with career information about a variety of career options.</a:t>
            </a:r>
          </a:p>
        </p:txBody>
      </p:sp>
    </p:spTree>
    <p:extLst>
      <p:ext uri="{BB962C8B-B14F-4D97-AF65-F5344CB8AC3E}">
        <p14:creationId xmlns:p14="http://schemas.microsoft.com/office/powerpoint/2010/main" val="147582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A0A4AADB-63F7-CD36-5615-8FC352BCF99E}"/>
              </a:ext>
            </a:extLst>
          </p:cNvPr>
          <p:cNvSpPr>
            <a:spLocks noGrp="1"/>
          </p:cNvSpPr>
          <p:nvPr>
            <p:ph type="title"/>
          </p:nvPr>
        </p:nvSpPr>
        <p:spPr>
          <a:xfrm>
            <a:off x="1982" y="59977"/>
            <a:ext cx="12190018" cy="1325563"/>
          </a:xfrm>
          <a:solidFill>
            <a:schemeClr val="tx2">
              <a:lumMod val="25000"/>
              <a:lumOff val="75000"/>
            </a:schemeClr>
          </a:solidFill>
        </p:spPr>
        <p:txBody>
          <a:bodyPr/>
          <a:lstStyle/>
          <a:p>
            <a:r>
              <a:rPr lang="en-US" dirty="0"/>
              <a:t> Where to find career profiles …. </a:t>
            </a:r>
          </a:p>
        </p:txBody>
      </p:sp>
      <p:sp>
        <p:nvSpPr>
          <p:cNvPr id="6" name="TextBox 5">
            <a:extLst>
              <a:ext uri="{FF2B5EF4-FFF2-40B4-BE49-F238E27FC236}">
                <a16:creationId xmlns:a16="http://schemas.microsoft.com/office/drawing/2014/main" id="{CCAD02A2-6CC1-34AB-40B0-11E5E6858EEB}"/>
              </a:ext>
            </a:extLst>
          </p:cNvPr>
          <p:cNvSpPr txBox="1"/>
          <p:nvPr/>
        </p:nvSpPr>
        <p:spPr>
          <a:xfrm>
            <a:off x="306415" y="1800655"/>
            <a:ext cx="8483623" cy="4154984"/>
          </a:xfrm>
          <a:prstGeom prst="rect">
            <a:avLst/>
          </a:prstGeom>
          <a:noFill/>
        </p:spPr>
        <p:txBody>
          <a:bodyPr wrap="square" rtlCol="0">
            <a:spAutoFit/>
          </a:bodyPr>
          <a:lstStyle/>
          <a:p>
            <a:r>
              <a:rPr lang="en-US" sz="2400" dirty="0"/>
              <a:t>Naviance </a:t>
            </a:r>
          </a:p>
          <a:p>
            <a:endParaRPr lang="en-US" sz="2400" dirty="0"/>
          </a:p>
          <a:p>
            <a:r>
              <a:rPr lang="en-US" sz="2400" dirty="0" err="1"/>
              <a:t>MassHire</a:t>
            </a:r>
            <a:r>
              <a:rPr lang="en-US" sz="2400" dirty="0"/>
              <a:t> 360  (formerly </a:t>
            </a:r>
            <a:r>
              <a:rPr lang="en-US" sz="2400" dirty="0" err="1"/>
              <a:t>MassCIS</a:t>
            </a:r>
            <a:r>
              <a:rPr lang="en-US" sz="2400" dirty="0"/>
              <a:t>):  </a:t>
            </a:r>
          </a:p>
          <a:p>
            <a:r>
              <a:rPr lang="en-US" sz="2400" dirty="0">
                <a:hlinkClick r:id="rId2"/>
              </a:rPr>
              <a:t>https://portal.ma.cis360.org/</a:t>
            </a:r>
            <a:r>
              <a:rPr lang="en-US" sz="2400" dirty="0"/>
              <a:t> </a:t>
            </a:r>
          </a:p>
          <a:p>
            <a:endParaRPr lang="en-US" sz="2400" dirty="0"/>
          </a:p>
          <a:p>
            <a:r>
              <a:rPr lang="en-US" sz="2400" dirty="0"/>
              <a:t>Occupational Outlook Handbook / Bureau of Labor Statistics:  </a:t>
            </a:r>
            <a:r>
              <a:rPr lang="en-US" sz="2400" dirty="0">
                <a:hlinkClick r:id="rId3"/>
              </a:rPr>
              <a:t>https://www.bls.gov/ooh</a:t>
            </a:r>
            <a:r>
              <a:rPr lang="en-US" sz="2400" dirty="0"/>
              <a:t> </a:t>
            </a:r>
          </a:p>
          <a:p>
            <a:endParaRPr lang="en-US" sz="2400" dirty="0"/>
          </a:p>
          <a:p>
            <a:r>
              <a:rPr lang="en-US" sz="2400" dirty="0"/>
              <a:t>+ Websites of unions and professional organizations </a:t>
            </a:r>
          </a:p>
          <a:p>
            <a:endParaRPr lang="en-US" sz="2400" dirty="0"/>
          </a:p>
          <a:p>
            <a:r>
              <a:rPr lang="en-US" sz="2400" dirty="0"/>
              <a:t>+ Plus a variety of other websites </a:t>
            </a:r>
          </a:p>
        </p:txBody>
      </p:sp>
      <p:sp>
        <p:nvSpPr>
          <p:cNvPr id="7" name="Flowchart: Delay 6">
            <a:extLst>
              <a:ext uri="{FF2B5EF4-FFF2-40B4-BE49-F238E27FC236}">
                <a16:creationId xmlns:a16="http://schemas.microsoft.com/office/drawing/2014/main" id="{65902AAC-AFF8-6506-2977-3434645B6497}"/>
              </a:ext>
            </a:extLst>
          </p:cNvPr>
          <p:cNvSpPr/>
          <p:nvPr/>
        </p:nvSpPr>
        <p:spPr>
          <a:xfrm flipH="1">
            <a:off x="6902245" y="1533832"/>
            <a:ext cx="5289755" cy="5043948"/>
          </a:xfrm>
          <a:prstGeom prst="flowChartDelay">
            <a:avLst/>
          </a:prstGeom>
          <a:blipFill dpi="0" rotWithShape="1">
            <a:blip r:embed="rId4">
              <a:alphaModFix amt="99000"/>
              <a:extLst>
                <a:ext uri="{28A0092B-C50C-407E-A947-70E740481C1C}">
                  <a14:useLocalDpi xmlns:a14="http://schemas.microsoft.com/office/drawing/2010/main" val="0"/>
                </a:ext>
              </a:extLst>
            </a:blip>
            <a:srcRect/>
            <a:stretch>
              <a:fillRect/>
            </a:stretch>
          </a:blipFill>
          <a:effectLst>
            <a:softEdge rad="177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6668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50C4E9DB-DA78-DDC6-5182-82316FABB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0"/>
            <a:ext cx="10088960" cy="48671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erson working on a power line&#10;&#10;Description automatically generated">
            <a:extLst>
              <a:ext uri="{FF2B5EF4-FFF2-40B4-BE49-F238E27FC236}">
                <a16:creationId xmlns:a16="http://schemas.microsoft.com/office/drawing/2014/main" id="{FE22AABE-1D2D-D4BE-4F0E-89760F145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37427">
            <a:off x="4480646" y="3426057"/>
            <a:ext cx="7587860" cy="35267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5531112E-F45D-6375-CFB0-4770C3EF4BC1}"/>
              </a:ext>
            </a:extLst>
          </p:cNvPr>
          <p:cNvSpPr/>
          <p:nvPr/>
        </p:nvSpPr>
        <p:spPr>
          <a:xfrm>
            <a:off x="9182100" y="0"/>
            <a:ext cx="1021160" cy="330200"/>
          </a:xfrm>
          <a:prstGeom prst="rect">
            <a:avLst/>
          </a:prstGeom>
          <a:solidFill>
            <a:schemeClr val="bg1">
              <a:lumMod val="8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628F46B-A9D6-1F5D-D9DF-9D1FB8E8D6EA}"/>
              </a:ext>
            </a:extLst>
          </p:cNvPr>
          <p:cNvSpPr/>
          <p:nvPr/>
        </p:nvSpPr>
        <p:spPr>
          <a:xfrm rot="20933836">
            <a:off x="11034944" y="3208488"/>
            <a:ext cx="715227" cy="222025"/>
          </a:xfrm>
          <a:prstGeom prst="rect">
            <a:avLst/>
          </a:prstGeom>
          <a:solidFill>
            <a:schemeClr val="bg1">
              <a:lumMod val="8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8">
            <a:extLst>
              <a:ext uri="{FF2B5EF4-FFF2-40B4-BE49-F238E27FC236}">
                <a16:creationId xmlns:a16="http://schemas.microsoft.com/office/drawing/2014/main" id="{34FC30B8-07FE-1037-0287-7ACE04132B0C}"/>
              </a:ext>
            </a:extLst>
          </p:cNvPr>
          <p:cNvSpPr txBox="1">
            <a:spLocks/>
          </p:cNvSpPr>
          <p:nvPr/>
        </p:nvSpPr>
        <p:spPr>
          <a:xfrm>
            <a:off x="114300" y="5189432"/>
            <a:ext cx="4106976" cy="1325563"/>
          </a:xfrm>
          <a:prstGeom prst="rect">
            <a:avLst/>
          </a:prstGeom>
          <a:solidFill>
            <a:schemeClr val="tx2">
              <a:lumMod val="25000"/>
              <a:lumOff val="75000"/>
            </a:schemeClr>
          </a:solidFill>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Sample screen from </a:t>
            </a:r>
            <a:r>
              <a:rPr lang="en-US" dirty="0" err="1"/>
              <a:t>MassHire</a:t>
            </a:r>
            <a:r>
              <a:rPr lang="en-US" dirty="0"/>
              <a:t> 360</a:t>
            </a:r>
          </a:p>
        </p:txBody>
      </p:sp>
    </p:spTree>
    <p:extLst>
      <p:ext uri="{BB962C8B-B14F-4D97-AF65-F5344CB8AC3E}">
        <p14:creationId xmlns:p14="http://schemas.microsoft.com/office/powerpoint/2010/main" val="20433695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2578</TotalTime>
  <Words>1694</Words>
  <Application>Microsoft Office PowerPoint</Application>
  <PresentationFormat>Widescreen</PresentationFormat>
  <Paragraphs>173</Paragraphs>
  <Slides>22</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Aptos</vt:lpstr>
      <vt:lpstr>Aptos Display</vt:lpstr>
      <vt:lpstr>Aptos Narrow</vt:lpstr>
      <vt:lpstr>Arial</vt:lpstr>
      <vt:lpstr>Calibri</vt:lpstr>
      <vt:lpstr>Calibri Light</vt:lpstr>
      <vt:lpstr>Inherit</vt:lpstr>
      <vt:lpstr>Office Theme</vt:lpstr>
      <vt:lpstr>Retrospect</vt:lpstr>
      <vt:lpstr>Career Research in the Exploratory Program</vt:lpstr>
      <vt:lpstr>Background: How to talk about career paths</vt:lpstr>
      <vt:lpstr>During Exploratory</vt:lpstr>
      <vt:lpstr>A straight line from school/training to career </vt:lpstr>
      <vt:lpstr> In Every CVTE Program … </vt:lpstr>
      <vt:lpstr>Introducing Career Information – Discovery Phase</vt:lpstr>
      <vt:lpstr> Introducing Career Information</vt:lpstr>
      <vt:lpstr> Where to find career profiles …. </vt:lpstr>
      <vt:lpstr>PowerPoint Presentation</vt:lpstr>
      <vt:lpstr> …. Combined with your local knowledge </vt:lpstr>
      <vt:lpstr>How to put salary information in perspective</vt:lpstr>
      <vt:lpstr>How to put salary and cost of living in perspective</vt:lpstr>
      <vt:lpstr>For perspective: Median Earnings By Age in the U.S.</vt:lpstr>
      <vt:lpstr>For perspective: Median Household Income (Household =&gt; may include more than one earner)</vt:lpstr>
      <vt:lpstr>Exploring Career Information – Exploration Phase </vt:lpstr>
      <vt:lpstr> Researching, reflecting &amp; asking questions </vt:lpstr>
      <vt:lpstr> Researching, reflecting &amp; asking questions </vt:lpstr>
      <vt:lpstr> Researching, reflecting &amp; asking questions </vt:lpstr>
      <vt:lpstr> Researching, reflecting &amp; asking questions </vt:lpstr>
      <vt:lpstr> Researching, reflecting &amp; asking questions </vt:lpstr>
      <vt:lpstr> Describe opportunities during high school</vt:lpstr>
      <vt:lpstr> Researching, reflecting &amp; asking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Jennifer Leonard</dc:creator>
  <cp:lastModifiedBy>Jennifer Leonard</cp:lastModifiedBy>
  <cp:revision>44</cp:revision>
  <dcterms:created xsi:type="dcterms:W3CDTF">2024-08-15T16:56:28Z</dcterms:created>
  <dcterms:modified xsi:type="dcterms:W3CDTF">2024-09-13T16:41:13Z</dcterms:modified>
</cp:coreProperties>
</file>