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75" r:id="rId8"/>
    <p:sldId id="262" r:id="rId9"/>
    <p:sldId id="263" r:id="rId10"/>
    <p:sldId id="264" r:id="rId11"/>
    <p:sldId id="265" r:id="rId12"/>
    <p:sldId id="276" r:id="rId13"/>
    <p:sldId id="266" r:id="rId14"/>
    <p:sldId id="267" r:id="rId15"/>
    <p:sldId id="268" r:id="rId16"/>
    <p:sldId id="269" r:id="rId17"/>
    <p:sldId id="277" r:id="rId18"/>
    <p:sldId id="278" r:id="rId19"/>
    <p:sldId id="270" r:id="rId20"/>
    <p:sldId id="271" r:id="rId21"/>
    <p:sldId id="272" r:id="rId22"/>
    <p:sldId id="274"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WL7zTetL7NHXffwLmhgmPx3sG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72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0488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297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518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00096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mailto:jleonard@skillslibrary.com" TargetMode="External"/><Relationship Id="rId4" Type="http://schemas.openxmlformats.org/officeDocument/2006/relationships/hyperlink" Target="https://skillsibrary-dr.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killslibrary-dr.com/scheduletoday.as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skillslibrary-dr.com/expcalendar.asp" TargetMode="External"/><Relationship Id="rId4" Type="http://schemas.openxmlformats.org/officeDocument/2006/relationships/hyperlink" Target="https://skillslibrary.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xploratory@skillslibrar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ample@skillslibrary-dr.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8525836" y="775849"/>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0" name="Google Shape;90;p1"/>
          <p:cNvSpPr/>
          <p:nvPr/>
        </p:nvSpPr>
        <p:spPr>
          <a:xfrm>
            <a:off x="11097079" y="5607717"/>
            <a:ext cx="513442" cy="49951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1"/>
          <p:cNvSpPr txBox="1"/>
          <p:nvPr/>
        </p:nvSpPr>
        <p:spPr>
          <a:xfrm>
            <a:off x="427036" y="5663331"/>
            <a:ext cx="11460163" cy="1194669"/>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chemeClr val="dk1"/>
                </a:solidFill>
                <a:latin typeface="Calibri"/>
                <a:ea typeface="Calibri"/>
                <a:cs typeface="Calibri"/>
                <a:sym typeface="Calibri"/>
              </a:rPr>
              <a:t>For technical  assistance: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Jennifer Leonard | </a:t>
            </a:r>
            <a:r>
              <a:rPr lang="en-US" sz="2800" b="0" i="0" u="sng" strike="noStrike" cap="none">
                <a:solidFill>
                  <a:schemeClr val="dk1"/>
                </a:solidFill>
                <a:latin typeface="Calibri"/>
                <a:ea typeface="Calibri"/>
                <a:cs typeface="Calibri"/>
                <a:sym typeface="Calibri"/>
              </a:rPr>
              <a:t>jleonard@skillslibrary.com</a:t>
            </a:r>
            <a:r>
              <a:rPr lang="en-US" sz="2800" b="0" i="0" u="none" strike="noStrike" cap="none">
                <a:solidFill>
                  <a:schemeClr val="dk1"/>
                </a:solidFill>
                <a:latin typeface="Calibri"/>
                <a:ea typeface="Calibri"/>
                <a:cs typeface="Calibri"/>
                <a:sym typeface="Calibri"/>
              </a:rPr>
              <a:t>| Phone/Text: 781-321-7894 </a:t>
            </a:r>
            <a:endParaRPr sz="1400" b="0" i="0" u="none" strike="noStrike" cap="none">
              <a:solidFill>
                <a:srgbClr val="000000"/>
              </a:solidFill>
              <a:latin typeface="Arial"/>
              <a:ea typeface="Arial"/>
              <a:cs typeface="Arial"/>
              <a:sym typeface="Arial"/>
            </a:endParaRPr>
          </a:p>
        </p:txBody>
      </p:sp>
      <p:sp>
        <p:nvSpPr>
          <p:cNvPr id="92" name="Google Shape;92;p1"/>
          <p:cNvSpPr txBox="1">
            <a:spLocks noGrp="1"/>
          </p:cNvSpPr>
          <p:nvPr>
            <p:ph type="ctrTitle"/>
          </p:nvPr>
        </p:nvSpPr>
        <p:spPr>
          <a:xfrm>
            <a:off x="6417732" y="957715"/>
            <a:ext cx="5130798" cy="275041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en-US"/>
              <a:t>Exploratory Teacher and Student Screens</a:t>
            </a:r>
            <a:endParaRPr/>
          </a:p>
        </p:txBody>
      </p:sp>
      <p:sp>
        <p:nvSpPr>
          <p:cNvPr id="93" name="Google Shape;93;p1"/>
          <p:cNvSpPr txBox="1">
            <a:spLocks noGrp="1"/>
          </p:cNvSpPr>
          <p:nvPr>
            <p:ph type="subTitle" idx="1"/>
          </p:nvPr>
        </p:nvSpPr>
        <p:spPr>
          <a:xfrm>
            <a:off x="6417732" y="3800209"/>
            <a:ext cx="5130798" cy="23070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Skills Library Database </a:t>
            </a:r>
            <a:endParaRPr dirty="0"/>
          </a:p>
          <a:p>
            <a:pPr marL="0" lvl="0" indent="0" algn="ctr" rtl="0">
              <a:lnSpc>
                <a:spcPct val="90000"/>
              </a:lnSpc>
              <a:spcBef>
                <a:spcPts val="1000"/>
              </a:spcBef>
              <a:spcAft>
                <a:spcPts val="0"/>
              </a:spcAft>
              <a:buClr>
                <a:schemeClr val="dk1"/>
              </a:buClr>
              <a:buSzPts val="2400"/>
              <a:buNone/>
            </a:pPr>
            <a:r>
              <a:rPr lang="en-US" dirty="0"/>
              <a:t>Fall 2024</a:t>
            </a:r>
            <a:endParaRPr dirty="0"/>
          </a:p>
        </p:txBody>
      </p:sp>
      <p:pic>
        <p:nvPicPr>
          <p:cNvPr id="94" name="Google Shape;94;p1" descr="A white paper with black text&#10;&#10;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63142" y="3601718"/>
            <a:ext cx="2039116" cy="18897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9"/>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9"/>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9"/>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9"/>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1F81F02-C2B2-C539-413C-F3A0801C2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78" y="1201175"/>
            <a:ext cx="8418983" cy="4644151"/>
          </a:xfrm>
          <a:prstGeom prst="rect">
            <a:avLst/>
          </a:prstGeom>
        </p:spPr>
      </p:pic>
      <p:sp>
        <p:nvSpPr>
          <p:cNvPr id="174" name="Google Shape;174;p9"/>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This is the reflection screen.  Students write and SAVE their reflections for each 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2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24"/>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24"/>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2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24"/>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24"/>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24"/>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Later in the Exploratory program, students will use the Exploratory screens to fill in program choice forms, career interest exercises, surveys or other items.</a:t>
            </a:r>
            <a:endParaRPr sz="1400" b="0" i="0" u="none" strike="noStrike" cap="none" dirty="0">
              <a:solidFill>
                <a:srgbClr val="000000"/>
              </a:solidFill>
              <a:latin typeface="Arial"/>
              <a:ea typeface="Arial"/>
              <a:cs typeface="Arial"/>
              <a:sym typeface="Arial"/>
            </a:endParaRPr>
          </a:p>
        </p:txBody>
      </p:sp>
      <p:pic>
        <p:nvPicPr>
          <p:cNvPr id="187" name="Google Shape;187;p2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042934" y="184150"/>
            <a:ext cx="4559014" cy="64897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2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24"/>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24"/>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2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24"/>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24"/>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DE24F814-D734-3D55-A9EF-9FBC36F0B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04" y="874039"/>
            <a:ext cx="9486597" cy="4823292"/>
          </a:xfrm>
          <a:prstGeom prst="rect">
            <a:avLst/>
          </a:prstGeom>
        </p:spPr>
      </p:pic>
      <p:sp>
        <p:nvSpPr>
          <p:cNvPr id="186" name="Google Shape;186;p24"/>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Students can view other items as well, including:</a:t>
            </a:r>
          </a:p>
          <a:p>
            <a:pPr marL="0" marR="0" lvl="0" indent="0" rtl="0">
              <a:lnSpc>
                <a:spcPct val="100000"/>
              </a:lnSpc>
              <a:spcBef>
                <a:spcPts val="0"/>
              </a:spcBef>
              <a:spcAft>
                <a:spcPts val="0"/>
              </a:spcAft>
              <a:buClr>
                <a:srgbClr val="000000"/>
              </a:buClr>
              <a:buSzPts val="1800"/>
              <a:buFont typeface="Arial"/>
              <a:buNone/>
            </a:pPr>
            <a:endParaRPr lang="en-US" sz="1800" b="0" i="0" u="none" strike="noStrike" cap="none" dirty="0">
              <a:solidFill>
                <a:srgbClr val="1F3864"/>
              </a:solidFill>
              <a:latin typeface="Calibri"/>
              <a:ea typeface="Calibri"/>
              <a:cs typeface="Calibri"/>
              <a:sym typeface="Calibri"/>
            </a:endParaRPr>
          </a:p>
          <a:p>
            <a:pPr marL="285750" marR="0" lvl="0" indent="-285750" rtl="0">
              <a:lnSpc>
                <a:spcPct val="100000"/>
              </a:lnSpc>
              <a:spcBef>
                <a:spcPts val="0"/>
              </a:spcBef>
              <a:spcAft>
                <a:spcPts val="0"/>
              </a:spcAft>
              <a:buClr>
                <a:srgbClr val="000000"/>
              </a:buClr>
              <a:buSzPts val="1800"/>
              <a:buFont typeface="Wingdings" panose="05000000000000000000" pitchFamily="2" charset="2"/>
              <a:buChar char="n"/>
            </a:pPr>
            <a:r>
              <a:rPr lang="en-US" sz="1800" b="0" i="0" u="none" strike="noStrike" cap="none" dirty="0">
                <a:solidFill>
                  <a:srgbClr val="1F3864"/>
                </a:solidFill>
                <a:latin typeface="Calibri"/>
                <a:ea typeface="Calibri"/>
                <a:cs typeface="Calibri"/>
                <a:sym typeface="Calibri"/>
              </a:rPr>
              <a:t>My exploratory score</a:t>
            </a:r>
          </a:p>
          <a:p>
            <a:pPr marL="285750" marR="0" lvl="0" indent="-285750" rtl="0">
              <a:lnSpc>
                <a:spcPct val="100000"/>
              </a:lnSpc>
              <a:spcBef>
                <a:spcPts val="0"/>
              </a:spcBef>
              <a:spcAft>
                <a:spcPts val="0"/>
              </a:spcAft>
              <a:buClr>
                <a:srgbClr val="000000"/>
              </a:buClr>
              <a:buSzPts val="1800"/>
              <a:buFont typeface="Wingdings" panose="05000000000000000000" pitchFamily="2" charset="2"/>
              <a:buChar char="n"/>
            </a:pPr>
            <a:r>
              <a:rPr lang="en-US" sz="1800" dirty="0">
                <a:solidFill>
                  <a:srgbClr val="1F3864"/>
                </a:solidFill>
                <a:latin typeface="Calibri"/>
                <a:ea typeface="Calibri"/>
                <a:cs typeface="Calibri"/>
                <a:sym typeface="Calibri"/>
              </a:rPr>
              <a:t>All of my reflection journal entries</a:t>
            </a:r>
            <a:endParaRPr lang="en-US" sz="1800" b="0" i="0" u="none" strike="noStrike" cap="none" dirty="0">
              <a:solidFill>
                <a:srgbClr val="1F3864"/>
              </a:solidFill>
              <a:latin typeface="Calibri"/>
              <a:ea typeface="Calibri"/>
              <a:cs typeface="Calibri"/>
              <a:sym typeface="Calibri"/>
            </a:endParaRPr>
          </a:p>
          <a:p>
            <a:pPr marL="285750" marR="0" lvl="0" indent="-285750" rtl="0">
              <a:lnSpc>
                <a:spcPct val="100000"/>
              </a:lnSpc>
              <a:spcBef>
                <a:spcPts val="0"/>
              </a:spcBef>
              <a:spcAft>
                <a:spcPts val="0"/>
              </a:spcAft>
              <a:buClr>
                <a:srgbClr val="000000"/>
              </a:buClr>
              <a:buSzPts val="1800"/>
              <a:buFont typeface="Wingdings" panose="05000000000000000000" pitchFamily="2" charset="2"/>
              <a:buChar char="n"/>
            </a:pPr>
            <a:r>
              <a:rPr lang="en-US" sz="1800" dirty="0">
                <a:solidFill>
                  <a:srgbClr val="1F3864"/>
                </a:solidFill>
                <a:latin typeface="Calibri"/>
                <a:ea typeface="Calibri"/>
                <a:cs typeface="Calibri"/>
                <a:sym typeface="Calibri"/>
              </a:rPr>
              <a:t>Exploratory Orientation slide show and notes about the Exploratory program </a:t>
            </a:r>
          </a:p>
          <a:p>
            <a:pPr marL="285750" marR="0" lvl="0" indent="-285750" rtl="0">
              <a:lnSpc>
                <a:spcPct val="100000"/>
              </a:lnSpc>
              <a:spcBef>
                <a:spcPts val="0"/>
              </a:spcBef>
              <a:spcAft>
                <a:spcPts val="0"/>
              </a:spcAft>
              <a:buClr>
                <a:srgbClr val="000000"/>
              </a:buClr>
              <a:buSzPts val="1800"/>
              <a:buFont typeface="Wingdings" panose="05000000000000000000" pitchFamily="2" charset="2"/>
              <a:buChar char="n"/>
            </a:pPr>
            <a:r>
              <a:rPr lang="en-US" sz="1800" b="0" i="0" u="none" strike="noStrike" cap="none" dirty="0">
                <a:solidFill>
                  <a:srgbClr val="1F3864"/>
                </a:solidFill>
                <a:latin typeface="Calibri"/>
                <a:ea typeface="Calibri"/>
                <a:cs typeface="Calibri"/>
                <a:sym typeface="Calibri"/>
              </a:rPr>
              <a:t>Other </a:t>
            </a:r>
            <a:r>
              <a:rPr lang="en-US" sz="1800" dirty="0">
                <a:solidFill>
                  <a:srgbClr val="1F3864"/>
                </a:solidFill>
                <a:latin typeface="Calibri"/>
                <a:ea typeface="Calibri"/>
                <a:cs typeface="Calibri"/>
                <a:sym typeface="Calibri"/>
              </a:rPr>
              <a:t>items as needed…</a:t>
            </a:r>
            <a:endParaRPr lang="en-US" sz="1800" b="0" i="0" u="none" strike="noStrike" cap="none" dirty="0">
              <a:solidFill>
                <a:srgbClr val="1F3864"/>
              </a:solidFill>
              <a:latin typeface="Calibri"/>
              <a:ea typeface="Calibri"/>
              <a:cs typeface="Calibri"/>
              <a:sym typeface="Calibri"/>
            </a:endParaRPr>
          </a:p>
          <a:p>
            <a:pPr marL="285750" marR="0" lvl="0" indent="-285750" rtl="0">
              <a:lnSpc>
                <a:spcPct val="100000"/>
              </a:lnSpc>
              <a:spcBef>
                <a:spcPts val="0"/>
              </a:spcBef>
              <a:spcAft>
                <a:spcPts val="0"/>
              </a:spcAft>
              <a:buClr>
                <a:srgbClr val="000000"/>
              </a:buClr>
              <a:buSzPts val="1800"/>
              <a:buFont typeface="Wingdings" panose="05000000000000000000" pitchFamily="2" charset="2"/>
              <a:buChar char="n"/>
            </a:pPr>
            <a:endParaRPr lang="en-US" sz="1800" dirty="0">
              <a:solidFill>
                <a:srgbClr val="1F3864"/>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32FEC55-CDC6-9D0C-BE98-6919AAF6C48E}"/>
              </a:ext>
            </a:extLst>
          </p:cNvPr>
          <p:cNvSpPr/>
          <p:nvPr/>
        </p:nvSpPr>
        <p:spPr>
          <a:xfrm>
            <a:off x="2290899" y="3632200"/>
            <a:ext cx="122101"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88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5"/>
          <p:cNvSpPr/>
          <p:nvPr/>
        </p:nvSpPr>
        <p:spPr>
          <a:xfrm>
            <a:off x="13063"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25"/>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25"/>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25"/>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25"/>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25"/>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25"/>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Oval 1">
            <a:extLst>
              <a:ext uri="{FF2B5EF4-FFF2-40B4-BE49-F238E27FC236}">
                <a16:creationId xmlns:a16="http://schemas.microsoft.com/office/drawing/2014/main" id="{50B845B5-86CD-6B55-AD14-3305985E7A97}"/>
              </a:ext>
            </a:extLst>
          </p:cNvPr>
          <p:cNvSpPr/>
          <p:nvPr/>
        </p:nvSpPr>
        <p:spPr>
          <a:xfrm>
            <a:off x="781603" y="131386"/>
            <a:ext cx="7772039" cy="6524185"/>
          </a:xfrm>
          <a:prstGeom prst="ellipse">
            <a:avLst/>
          </a:prstGeom>
          <a:blipFill>
            <a:blip r:embed="rId3">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Google Shape;200;p25"/>
          <p:cNvSpPr/>
          <p:nvPr/>
        </p:nvSpPr>
        <p:spPr>
          <a:xfrm>
            <a:off x="7460269" y="288485"/>
            <a:ext cx="4084320" cy="2708715"/>
          </a:xfrm>
          <a:prstGeom prst="wedgeRectCallout">
            <a:avLst>
              <a:gd name="adj1" fmla="val -50575"/>
              <a:gd name="adj2" fmla="val 7937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 for example, a surve</a:t>
            </a:r>
            <a:r>
              <a:rPr lang="en-US" sz="1800" dirty="0">
                <a:solidFill>
                  <a:srgbClr val="1F3864"/>
                </a:solidFill>
                <a:latin typeface="Calibri"/>
                <a:ea typeface="Calibri"/>
                <a:cs typeface="Calibri"/>
                <a:sym typeface="Calibri"/>
              </a:rPr>
              <a:t>y with</a:t>
            </a:r>
            <a:r>
              <a:rPr lang="en-US" sz="1800" b="0" i="0" u="none" strike="noStrike" cap="none" dirty="0">
                <a:solidFill>
                  <a:srgbClr val="1F3864"/>
                </a:solidFill>
                <a:latin typeface="Calibri"/>
                <a:ea typeface="Calibri"/>
                <a:cs typeface="Calibri"/>
                <a:sym typeface="Calibri"/>
              </a:rPr>
              <a:t> this career values and interests survey question …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ctrTitle"/>
          </p:nvPr>
        </p:nvSpPr>
        <p:spPr>
          <a:xfrm>
            <a:off x="0" y="2611437"/>
            <a:ext cx="12192000" cy="1152525"/>
          </a:xfrm>
          <a:prstGeom prst="rect">
            <a:avLst/>
          </a:prstGeom>
          <a:solidFill>
            <a:srgbClr val="B3C6E7"/>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Exploratory Teacher Screens</a:t>
            </a:r>
            <a:endParaRPr/>
          </a:p>
        </p:txBody>
      </p:sp>
      <p:sp>
        <p:nvSpPr>
          <p:cNvPr id="206" name="Google Shape;206;p14"/>
          <p:cNvSpPr txBox="1">
            <a:spLocks noGrp="1"/>
          </p:cNvSpPr>
          <p:nvPr>
            <p:ph type="subTitle" idx="1"/>
          </p:nvPr>
        </p:nvSpPr>
        <p:spPr>
          <a:xfrm>
            <a:off x="1524000" y="3856038"/>
            <a:ext cx="9144000" cy="1027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Skills Library Database </a:t>
            </a:r>
            <a:endParaRPr dirty="0"/>
          </a:p>
          <a:p>
            <a:pPr marL="0" lvl="0" indent="0" algn="ctr" rtl="0">
              <a:lnSpc>
                <a:spcPct val="90000"/>
              </a:lnSpc>
              <a:spcBef>
                <a:spcPts val="1000"/>
              </a:spcBef>
              <a:spcAft>
                <a:spcPts val="0"/>
              </a:spcAft>
              <a:buClr>
                <a:schemeClr val="dk1"/>
              </a:buClr>
              <a:buSzPts val="2400"/>
              <a:buNone/>
            </a:pPr>
            <a:r>
              <a:rPr lang="en-US" dirty="0"/>
              <a:t>Fall 2024</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12" name="Google Shape;212;p15"/>
          <p:cNvGrpSpPr/>
          <p:nvPr/>
        </p:nvGrpSpPr>
        <p:grpSpPr>
          <a:xfrm flipH="1">
            <a:off x="10741136" y="-454724"/>
            <a:ext cx="2323655" cy="2323656"/>
            <a:chOff x="-872270" y="-454724"/>
            <a:chExt cx="2323655" cy="2323656"/>
          </a:xfrm>
        </p:grpSpPr>
        <p:sp>
          <p:nvSpPr>
            <p:cNvPr id="213" name="Google Shape;213;p15"/>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15"/>
            <p:cNvSpPr/>
            <p:nvPr/>
          </p:nvSpPr>
          <p:spPr>
            <a:xfrm rot="2700000">
              <a:off x="301285" y="1282788"/>
              <a:ext cx="485578" cy="48557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5" name="Google Shape;215;p15"/>
          <p:cNvSpPr/>
          <p:nvPr/>
        </p:nvSpPr>
        <p:spPr>
          <a:xfrm rot="2700000">
            <a:off x="2737196" y="6033666"/>
            <a:ext cx="645368" cy="645368"/>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15"/>
          <p:cNvSpPr/>
          <p:nvPr/>
        </p:nvSpPr>
        <p:spPr>
          <a:xfrm>
            <a:off x="1343436" y="5721108"/>
            <a:ext cx="2261965" cy="1136891"/>
          </a:xfrm>
          <a:prstGeom prst="triangle">
            <a:avLst>
              <a:gd name="adj" fmla="val 50000"/>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B7A1F91-032E-EB4F-8896-5B307122A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89" y="218627"/>
            <a:ext cx="4896533" cy="6420746"/>
          </a:xfrm>
          <a:prstGeom prst="rect">
            <a:avLst/>
          </a:prstGeom>
        </p:spPr>
      </p:pic>
      <p:sp>
        <p:nvSpPr>
          <p:cNvPr id="218" name="Google Shape;218;p15"/>
          <p:cNvSpPr/>
          <p:nvPr/>
        </p:nvSpPr>
        <p:spPr>
          <a:xfrm>
            <a:off x="7181577" y="218627"/>
            <a:ext cx="4084320" cy="3714555"/>
          </a:xfrm>
          <a:prstGeom prst="wedgeRectCallout">
            <a:avLst>
              <a:gd name="adj1" fmla="val -79804"/>
              <a:gd name="adj2" fmla="val 3971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Sign into the Skills Library database at </a:t>
            </a:r>
            <a:r>
              <a:rPr lang="en-US" sz="1800" b="0" i="0" u="sng" strike="noStrike" cap="none" dirty="0">
                <a:solidFill>
                  <a:srgbClr val="1F386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https://skillsibrary-</a:t>
            </a:r>
            <a:r>
              <a:rPr lang="en-US" sz="1800" u="sng" dirty="0">
                <a:solidFill>
                  <a:srgbClr val="1F386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dr.</a:t>
            </a:r>
            <a:r>
              <a:rPr lang="en-US" sz="1800" b="0" i="0" u="sng" strike="noStrike" cap="none" dirty="0">
                <a:solidFill>
                  <a:srgbClr val="1F386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com</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Email Jennifer Leonard at </a:t>
            </a:r>
            <a:r>
              <a:rPr lang="en-US" sz="1800" b="0" i="0" u="sng" strike="noStrike" cap="none" dirty="0">
                <a:solidFill>
                  <a:srgbClr val="1F3864"/>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jleonard@skillslibrary.com</a:t>
            </a:r>
            <a:r>
              <a:rPr lang="en-US" sz="1800" b="0" i="0" u="none" strike="noStrike" cap="none" dirty="0">
                <a:solidFill>
                  <a:srgbClr val="1F3864"/>
                </a:solidFill>
                <a:latin typeface="Calibri"/>
                <a:ea typeface="Calibri"/>
                <a:cs typeface="Calibri"/>
                <a:sym typeface="Calibri"/>
              </a:rPr>
              <a:t> or your program director/coordinator for a username and password. </a:t>
            </a:r>
            <a:r>
              <a:rPr lang="en-US" dirty="0">
                <a:ea typeface="Calibri"/>
              </a:rPr>
              <a:t> </a:t>
            </a:r>
          </a:p>
          <a:p>
            <a:pPr marL="0" marR="0" lvl="0" indent="0" algn="ctr" rtl="0">
              <a:lnSpc>
                <a:spcPct val="100000"/>
              </a:lnSpc>
              <a:spcBef>
                <a:spcPts val="0"/>
              </a:spcBef>
              <a:spcAft>
                <a:spcPts val="0"/>
              </a:spcAft>
              <a:buClr>
                <a:srgbClr val="000000"/>
              </a:buClr>
              <a:buSzPts val="1800"/>
              <a:buFont typeface="Arial"/>
              <a:buNone/>
            </a:pPr>
            <a:endParaRPr lang="en-US" dirty="0">
              <a:ea typeface="Calibri"/>
            </a:endParaRPr>
          </a:p>
          <a:p>
            <a:pPr marL="0" marR="0" lvl="0" indent="0" algn="ctr" rtl="0">
              <a:lnSpc>
                <a:spcPct val="100000"/>
              </a:lnSpc>
              <a:spcBef>
                <a:spcPts val="0"/>
              </a:spcBef>
              <a:spcAft>
                <a:spcPts val="0"/>
              </a:spcAft>
              <a:buClr>
                <a:srgbClr val="000000"/>
              </a:buClr>
              <a:buSzPts val="1800"/>
              <a:buFont typeface="Arial"/>
              <a:buNone/>
            </a:pPr>
            <a:r>
              <a:rPr lang="en-US" sz="1800" dirty="0">
                <a:solidFill>
                  <a:srgbClr val="1F3864"/>
                </a:solidFill>
                <a:latin typeface="Calibri"/>
                <a:ea typeface="Calibri"/>
                <a:cs typeface="Calibri"/>
              </a:rPr>
              <a:t>Please include your name, email, and the name of your CTE program.</a:t>
            </a:r>
            <a:endParaRPr lang="en-US" sz="1800" dirty="0">
              <a:solidFill>
                <a:srgbClr val="1F3864"/>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24" name="Google Shape;224;p16"/>
          <p:cNvGrpSpPr/>
          <p:nvPr/>
        </p:nvGrpSpPr>
        <p:grpSpPr>
          <a:xfrm flipH="1">
            <a:off x="10741136" y="-454724"/>
            <a:ext cx="2323655" cy="2323656"/>
            <a:chOff x="-872270" y="-454724"/>
            <a:chExt cx="2323655" cy="2323656"/>
          </a:xfrm>
        </p:grpSpPr>
        <p:sp>
          <p:nvSpPr>
            <p:cNvPr id="225" name="Google Shape;225;p16"/>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6"/>
            <p:cNvSpPr/>
            <p:nvPr/>
          </p:nvSpPr>
          <p:spPr>
            <a:xfrm rot="2700000">
              <a:off x="301285" y="1282788"/>
              <a:ext cx="485578" cy="48557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27" name="Google Shape;227;p16"/>
          <p:cNvSpPr/>
          <p:nvPr/>
        </p:nvSpPr>
        <p:spPr>
          <a:xfrm rot="2700000">
            <a:off x="2737196" y="6033666"/>
            <a:ext cx="645368" cy="645368"/>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6"/>
          <p:cNvSpPr/>
          <p:nvPr/>
        </p:nvSpPr>
        <p:spPr>
          <a:xfrm>
            <a:off x="1343436" y="5721108"/>
            <a:ext cx="2261965" cy="1136891"/>
          </a:xfrm>
          <a:prstGeom prst="triangle">
            <a:avLst>
              <a:gd name="adj" fmla="val 50000"/>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ABD1722-24B9-415F-85B4-B603EEC55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77" y="387739"/>
            <a:ext cx="10284823" cy="5506215"/>
          </a:xfrm>
          <a:prstGeom prst="rect">
            <a:avLst/>
          </a:prstGeom>
        </p:spPr>
      </p:pic>
      <p:sp>
        <p:nvSpPr>
          <p:cNvPr id="229" name="Google Shape;229;p16"/>
          <p:cNvSpPr/>
          <p:nvPr/>
        </p:nvSpPr>
        <p:spPr>
          <a:xfrm>
            <a:off x="2030601" y="1182221"/>
            <a:ext cx="1574800" cy="723900"/>
          </a:xfrm>
          <a:prstGeom prst="ellipse">
            <a:avLst/>
          </a:prstGeom>
          <a:noFill/>
          <a:ln w="5715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1" name="Google Shape;231;p16"/>
          <p:cNvSpPr/>
          <p:nvPr/>
        </p:nvSpPr>
        <p:spPr>
          <a:xfrm>
            <a:off x="7927319" y="2859221"/>
            <a:ext cx="4084320" cy="3714555"/>
          </a:xfrm>
          <a:prstGeom prst="wedgeRectCallout">
            <a:avLst>
              <a:gd name="adj1" fmla="val -173203"/>
              <a:gd name="adj2" fmla="val -82919"/>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exploratory calendar and other features appear on the home page.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All of the Exploratory screens are found under the tab “Exploratory” on the navigation bar along the top.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24" name="Google Shape;224;p16"/>
          <p:cNvGrpSpPr/>
          <p:nvPr/>
        </p:nvGrpSpPr>
        <p:grpSpPr>
          <a:xfrm flipH="1">
            <a:off x="10741136" y="-454724"/>
            <a:ext cx="2323655" cy="2323656"/>
            <a:chOff x="-872270" y="-454724"/>
            <a:chExt cx="2323655" cy="2323656"/>
          </a:xfrm>
        </p:grpSpPr>
        <p:sp>
          <p:nvSpPr>
            <p:cNvPr id="225" name="Google Shape;225;p16"/>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16"/>
            <p:cNvSpPr/>
            <p:nvPr/>
          </p:nvSpPr>
          <p:spPr>
            <a:xfrm rot="2700000">
              <a:off x="301285" y="1282788"/>
              <a:ext cx="485578" cy="48557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27" name="Google Shape;227;p16"/>
          <p:cNvSpPr/>
          <p:nvPr/>
        </p:nvSpPr>
        <p:spPr>
          <a:xfrm rot="2700000">
            <a:off x="2737196" y="6033666"/>
            <a:ext cx="645368" cy="645368"/>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16"/>
          <p:cNvSpPr/>
          <p:nvPr/>
        </p:nvSpPr>
        <p:spPr>
          <a:xfrm>
            <a:off x="1343436" y="5721108"/>
            <a:ext cx="2261965" cy="1136891"/>
          </a:xfrm>
          <a:prstGeom prst="triangle">
            <a:avLst>
              <a:gd name="adj" fmla="val 50000"/>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483B53E-B87D-FDF7-7673-EE131D368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603" y="447740"/>
            <a:ext cx="5848336" cy="4647640"/>
          </a:xfrm>
          <a:prstGeom prst="rect">
            <a:avLst/>
          </a:prstGeom>
          <a:ln>
            <a:solidFill>
              <a:schemeClr val="accent1"/>
            </a:solidFill>
          </a:ln>
          <a:effectLst>
            <a:outerShdw blurRad="50800" dist="38100" dir="2700000" algn="tl" rotWithShape="0">
              <a:prstClr val="black">
                <a:alpha val="40000"/>
              </a:prstClr>
            </a:outerShdw>
          </a:effectLst>
        </p:spPr>
      </p:pic>
      <p:sp>
        <p:nvSpPr>
          <p:cNvPr id="231" name="Google Shape;231;p16"/>
          <p:cNvSpPr/>
          <p:nvPr/>
        </p:nvSpPr>
        <p:spPr>
          <a:xfrm>
            <a:off x="2694919" y="2998922"/>
            <a:ext cx="4084320" cy="2855780"/>
          </a:xfrm>
          <a:prstGeom prst="wedgeRectCallout">
            <a:avLst>
              <a:gd name="adj1" fmla="val 63773"/>
              <a:gd name="adj2" fmla="val -635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dirty="0">
                <a:solidFill>
                  <a:srgbClr val="1F3864"/>
                </a:solidFill>
                <a:latin typeface="Calibri"/>
                <a:ea typeface="Calibri"/>
                <a:cs typeface="Calibri"/>
                <a:sym typeface="Calibri"/>
              </a:rPr>
              <a:t>Under the Exploratory tab, find the options to print class lists or to complete the Attendance and Rubric screen.</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0125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7" name="Google Shape;237;p1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9"/>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19"/>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19"/>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19"/>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19"/>
          <p:cNvSpPr/>
          <p:nvPr/>
        </p:nvSpPr>
        <p:spPr>
          <a:xfrm>
            <a:off x="223853" y="740418"/>
            <a:ext cx="2486977" cy="4135441"/>
          </a:xfrm>
          <a:prstGeom prst="wedgeRectCallout">
            <a:avLst>
              <a:gd name="adj1" fmla="val 75213"/>
              <a:gd name="adj2" fmla="val -8606"/>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1F3864"/>
                </a:solidFill>
                <a:latin typeface="Calibri"/>
                <a:ea typeface="Calibri"/>
                <a:cs typeface="Calibri"/>
                <a:sym typeface="Calibri"/>
              </a:rPr>
              <a:t>On the class list screen, choose a ROTATION and click to CONTINUE</a:t>
            </a:r>
            <a:r>
              <a:rPr lang="en-US" sz="1800" b="1" dirty="0">
                <a:solidFill>
                  <a:srgbClr val="1F3864"/>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3005D620-DB5F-BB62-A440-353B9701D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027" y="288485"/>
            <a:ext cx="6424813" cy="5853719"/>
          </a:xfrm>
          <a:prstGeom prst="rect">
            <a:avLst/>
          </a:prstGeom>
        </p:spPr>
      </p:pic>
      <p:sp>
        <p:nvSpPr>
          <p:cNvPr id="4" name="TextBox 3">
            <a:extLst>
              <a:ext uri="{FF2B5EF4-FFF2-40B4-BE49-F238E27FC236}">
                <a16:creationId xmlns:a16="http://schemas.microsoft.com/office/drawing/2014/main" id="{CF5D9C7F-0C94-BE07-3C06-6EABD9139503}"/>
              </a:ext>
            </a:extLst>
          </p:cNvPr>
          <p:cNvSpPr txBox="1"/>
          <p:nvPr/>
        </p:nvSpPr>
        <p:spPr>
          <a:xfrm>
            <a:off x="4049486" y="4519749"/>
            <a:ext cx="1515291" cy="1384995"/>
          </a:xfrm>
          <a:prstGeom prst="rect">
            <a:avLst/>
          </a:prstGeom>
          <a:noFill/>
        </p:spPr>
        <p:txBody>
          <a:bodyPr wrap="square" rtlCol="0">
            <a:spAutoFit/>
          </a:bodyPr>
          <a:lstStyle/>
          <a:p>
            <a:r>
              <a:rPr lang="en-US" dirty="0"/>
              <a:t>The class list provides a list of students, plus a column showing the next rotation .</a:t>
            </a:r>
          </a:p>
        </p:txBody>
      </p:sp>
    </p:spTree>
    <p:extLst>
      <p:ext uri="{BB962C8B-B14F-4D97-AF65-F5344CB8AC3E}">
        <p14:creationId xmlns:p14="http://schemas.microsoft.com/office/powerpoint/2010/main" val="348968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7" name="Google Shape;237;p1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9"/>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19"/>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19"/>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19"/>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9DB35F0-42B5-546E-5208-F7B4F110A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067" y="211218"/>
            <a:ext cx="8937500" cy="6073104"/>
          </a:xfrm>
          <a:prstGeom prst="rect">
            <a:avLst/>
          </a:prstGeom>
        </p:spPr>
      </p:pic>
      <p:sp>
        <p:nvSpPr>
          <p:cNvPr id="243" name="Google Shape;243;p19"/>
          <p:cNvSpPr/>
          <p:nvPr/>
        </p:nvSpPr>
        <p:spPr>
          <a:xfrm>
            <a:off x="223853" y="740418"/>
            <a:ext cx="2486977" cy="4135441"/>
          </a:xfrm>
          <a:prstGeom prst="wedgeRectCallout">
            <a:avLst>
              <a:gd name="adj1" fmla="val 75213"/>
              <a:gd name="adj2" fmla="val -8606"/>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rgbClr val="1F3864"/>
                </a:solidFill>
                <a:latin typeface="Calibri"/>
                <a:ea typeface="Calibri"/>
                <a:cs typeface="Calibri"/>
                <a:sym typeface="Calibri"/>
              </a:rPr>
              <a:t>On the attendance and rubric screen, choose a DATE  and Rotation and click to CONTINUE.</a:t>
            </a:r>
          </a:p>
          <a:p>
            <a:pPr marL="0" marR="0" lvl="0" indent="0" rtl="0">
              <a:lnSpc>
                <a:spcPct val="100000"/>
              </a:lnSpc>
              <a:spcBef>
                <a:spcPts val="0"/>
              </a:spcBef>
              <a:spcAft>
                <a:spcPts val="0"/>
              </a:spcAft>
              <a:buClr>
                <a:srgbClr val="000000"/>
              </a:buClr>
              <a:buSzPts val="1800"/>
              <a:buFont typeface="Arial"/>
              <a:buNone/>
            </a:pPr>
            <a:endParaRPr lang="en-US" sz="1800" b="1" dirty="0">
              <a:solidFill>
                <a:srgbClr val="1F3864"/>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rgbClr val="1F3864"/>
                </a:solidFill>
                <a:latin typeface="Calibri"/>
                <a:ea typeface="Calibri"/>
                <a:cs typeface="Calibri"/>
                <a:sym typeface="Calibri"/>
              </a:rPr>
              <a:t>Notice: </a:t>
            </a:r>
          </a:p>
          <a:p>
            <a:pPr marL="285750" marR="0" lvl="0" indent="-285750" rtl="0">
              <a:lnSpc>
                <a:spcPct val="100000"/>
              </a:lnSpc>
              <a:spcBef>
                <a:spcPts val="0"/>
              </a:spcBef>
              <a:spcAft>
                <a:spcPts val="0"/>
              </a:spcAft>
              <a:buClr>
                <a:srgbClr val="000000"/>
              </a:buClr>
              <a:buSzPts val="1800"/>
              <a:buFontTx/>
              <a:buChar char="-"/>
            </a:pPr>
            <a:r>
              <a:rPr lang="en-US" sz="1800" b="1" i="0" u="none" strike="noStrike" cap="none" dirty="0">
                <a:solidFill>
                  <a:srgbClr val="1F3864"/>
                </a:solidFill>
                <a:latin typeface="Calibri"/>
                <a:ea typeface="Calibri"/>
                <a:cs typeface="Calibri"/>
                <a:sym typeface="Calibri"/>
              </a:rPr>
              <a:t>Today’s date is highlighted in yellow.</a:t>
            </a:r>
          </a:p>
          <a:p>
            <a:pPr marL="285750" marR="0" lvl="0" indent="-285750" rtl="0">
              <a:lnSpc>
                <a:spcPct val="100000"/>
              </a:lnSpc>
              <a:spcBef>
                <a:spcPts val="0"/>
              </a:spcBef>
              <a:spcAft>
                <a:spcPts val="0"/>
              </a:spcAft>
              <a:buClr>
                <a:srgbClr val="000000"/>
              </a:buClr>
              <a:buSzPts val="1800"/>
              <a:buFontTx/>
              <a:buChar char="-"/>
            </a:pPr>
            <a:r>
              <a:rPr lang="en-US" sz="1800" b="1" i="0" u="none" strike="noStrike" cap="none" dirty="0">
                <a:solidFill>
                  <a:srgbClr val="1F3864"/>
                </a:solidFill>
                <a:latin typeface="Calibri"/>
                <a:ea typeface="Calibri"/>
                <a:cs typeface="Calibri"/>
                <a:sym typeface="Calibri"/>
              </a:rPr>
              <a:t>Dates that have been data entered have a checkmark next to the date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8525836" y="775849"/>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 name="Google Shape;101;p2"/>
          <p:cNvSpPr/>
          <p:nvPr/>
        </p:nvSpPr>
        <p:spPr>
          <a:xfrm>
            <a:off x="11097079" y="5607717"/>
            <a:ext cx="513442" cy="49951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2"/>
          <p:cNvSpPr txBox="1">
            <a:spLocks noGrp="1"/>
          </p:cNvSpPr>
          <p:nvPr>
            <p:ph type="ctrTitle"/>
          </p:nvPr>
        </p:nvSpPr>
        <p:spPr>
          <a:xfrm>
            <a:off x="678265" y="178514"/>
            <a:ext cx="10709286" cy="85963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en-US" dirty="0"/>
              <a:t>QUICK REFERENCE</a:t>
            </a:r>
            <a:endParaRPr dirty="0"/>
          </a:p>
        </p:txBody>
      </p:sp>
      <p:sp>
        <p:nvSpPr>
          <p:cNvPr id="103" name="Google Shape;103;p2"/>
          <p:cNvSpPr txBox="1">
            <a:spLocks noGrp="1"/>
          </p:cNvSpPr>
          <p:nvPr>
            <p:ph type="subTitle" idx="1"/>
          </p:nvPr>
        </p:nvSpPr>
        <p:spPr>
          <a:xfrm>
            <a:off x="819877" y="1199853"/>
            <a:ext cx="10897505" cy="547963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800"/>
              <a:buNone/>
            </a:pPr>
            <a:r>
              <a:rPr lang="en-US" sz="1800" dirty="0"/>
              <a:t>FOR ANY TEACHER / STAFF: </a:t>
            </a:r>
          </a:p>
          <a:p>
            <a:pPr marL="0" lvl="0" indent="0" algn="ctr" rtl="0">
              <a:lnSpc>
                <a:spcPct val="90000"/>
              </a:lnSpc>
              <a:spcBef>
                <a:spcPts val="0"/>
              </a:spcBef>
              <a:spcAft>
                <a:spcPts val="0"/>
              </a:spcAft>
              <a:buClr>
                <a:schemeClr val="dk1"/>
              </a:buClr>
              <a:buSzPts val="1800"/>
              <a:buNone/>
            </a:pPr>
            <a:r>
              <a:rPr lang="en-US" sz="1800" dirty="0"/>
              <a:t>Find today’s schedule for any student:</a:t>
            </a:r>
          </a:p>
          <a:p>
            <a:pPr marL="0" lvl="0" indent="0" algn="ctr" rtl="0">
              <a:lnSpc>
                <a:spcPct val="90000"/>
              </a:lnSpc>
              <a:spcBef>
                <a:spcPts val="0"/>
              </a:spcBef>
              <a:spcAft>
                <a:spcPts val="0"/>
              </a:spcAft>
              <a:buClr>
                <a:schemeClr val="dk1"/>
              </a:buClr>
              <a:buSzPts val="1800"/>
              <a:buNone/>
            </a:pPr>
            <a:r>
              <a:rPr lang="en-US" dirty="0">
                <a:hlinkClick r:id="rId3"/>
              </a:rPr>
              <a:t>https://skillslibrary-dr.com/scheduletoday.asp</a:t>
            </a:r>
            <a:endParaRPr lang="en-US" dirty="0"/>
          </a:p>
          <a:p>
            <a:pPr marL="0" lvl="0" indent="0" algn="ctr" rtl="0">
              <a:lnSpc>
                <a:spcPct val="90000"/>
              </a:lnSpc>
              <a:spcBef>
                <a:spcPts val="0"/>
              </a:spcBef>
              <a:spcAft>
                <a:spcPts val="0"/>
              </a:spcAft>
              <a:buClr>
                <a:schemeClr val="dk1"/>
              </a:buClr>
              <a:buSzPts val="1800"/>
              <a:buNone/>
            </a:pPr>
            <a:endParaRPr sz="1800" dirty="0"/>
          </a:p>
          <a:p>
            <a:pPr marL="0" lvl="0" indent="0" algn="ctr" rtl="0">
              <a:lnSpc>
                <a:spcPct val="90000"/>
              </a:lnSpc>
              <a:spcBef>
                <a:spcPts val="1000"/>
              </a:spcBef>
              <a:spcAft>
                <a:spcPts val="0"/>
              </a:spcAft>
              <a:buClr>
                <a:schemeClr val="dk1"/>
              </a:buClr>
              <a:buSzPts val="1800"/>
              <a:buNone/>
            </a:pPr>
            <a:r>
              <a:rPr lang="en-US" sz="1800" dirty="0"/>
              <a:t>Master Schedule (By Rotation Group)</a:t>
            </a:r>
            <a:endParaRPr dirty="0"/>
          </a:p>
          <a:p>
            <a:pPr marL="0" lvl="0" indent="0" algn="ctr" rtl="0">
              <a:lnSpc>
                <a:spcPct val="90000"/>
              </a:lnSpc>
              <a:spcBef>
                <a:spcPts val="1000"/>
              </a:spcBef>
              <a:spcAft>
                <a:spcPts val="0"/>
              </a:spcAft>
              <a:buClr>
                <a:schemeClr val="dk1"/>
              </a:buClr>
              <a:buSzPts val="1800"/>
              <a:buNone/>
            </a:pPr>
            <a:r>
              <a:rPr lang="en-US" u="sng" dirty="0">
                <a:solidFill>
                  <a:schemeClr val="hlink"/>
                </a:solidFill>
              </a:rPr>
              <a:t>https://skillslibrary-dr.com</a:t>
            </a:r>
            <a:r>
              <a:rPr lang="en-US" u="sng" dirty="0">
                <a:solidFill>
                  <a:schemeClr val="hlink"/>
                </a:solidFill>
                <a:hlinkClick r:id="rId4"/>
              </a:rPr>
              <a:t>/phase1rotations.asp</a:t>
            </a:r>
            <a:r>
              <a:rPr lang="en-US" dirty="0"/>
              <a:t> </a:t>
            </a:r>
            <a:endParaRPr sz="3200" dirty="0"/>
          </a:p>
          <a:p>
            <a:pPr marL="0" lvl="0" indent="0" algn="ctr" rtl="0">
              <a:lnSpc>
                <a:spcPct val="90000"/>
              </a:lnSpc>
              <a:spcBef>
                <a:spcPts val="1000"/>
              </a:spcBef>
              <a:spcAft>
                <a:spcPts val="0"/>
              </a:spcAft>
              <a:buClr>
                <a:schemeClr val="dk1"/>
              </a:buClr>
              <a:buSzPts val="1800"/>
              <a:buNone/>
            </a:pPr>
            <a:endParaRPr sz="1800" dirty="0"/>
          </a:p>
          <a:p>
            <a:pPr marL="0" lvl="0" indent="0" algn="ctr" rtl="0">
              <a:lnSpc>
                <a:spcPct val="90000"/>
              </a:lnSpc>
              <a:spcBef>
                <a:spcPts val="1000"/>
              </a:spcBef>
              <a:spcAft>
                <a:spcPts val="0"/>
              </a:spcAft>
              <a:buClr>
                <a:schemeClr val="dk1"/>
              </a:buClr>
              <a:buSzPts val="1800"/>
              <a:buNone/>
            </a:pPr>
            <a:r>
              <a:rPr lang="en-US" sz="1800" dirty="0"/>
              <a:t>Calendar </a:t>
            </a:r>
            <a:endParaRPr dirty="0"/>
          </a:p>
          <a:p>
            <a:pPr marL="0" lvl="0" indent="0" algn="ctr" rtl="0">
              <a:lnSpc>
                <a:spcPct val="90000"/>
              </a:lnSpc>
              <a:spcBef>
                <a:spcPts val="1000"/>
              </a:spcBef>
              <a:spcAft>
                <a:spcPts val="0"/>
              </a:spcAft>
              <a:buClr>
                <a:schemeClr val="dk1"/>
              </a:buClr>
              <a:buSzPts val="1800"/>
              <a:buNone/>
            </a:pPr>
            <a:r>
              <a:rPr lang="en-US" dirty="0">
                <a:hlinkClick r:id="rId5"/>
              </a:rPr>
              <a:t>https://skillslibrary-dr.com/expcalendar.asp</a:t>
            </a:r>
            <a:r>
              <a:rPr lang="en-US" dirty="0"/>
              <a:t> </a:t>
            </a:r>
          </a:p>
          <a:p>
            <a:pPr marL="0" lvl="0" indent="0" algn="ctr" rtl="0">
              <a:lnSpc>
                <a:spcPct val="90000"/>
              </a:lnSpc>
              <a:spcBef>
                <a:spcPts val="1000"/>
              </a:spcBef>
              <a:spcAft>
                <a:spcPts val="0"/>
              </a:spcAft>
              <a:buClr>
                <a:schemeClr val="dk1"/>
              </a:buClr>
              <a:buSzPts val="1800"/>
              <a:buNone/>
            </a:pPr>
            <a:endParaRPr sz="1800" dirty="0"/>
          </a:p>
          <a:p>
            <a:pPr marL="0" lvl="0" indent="0" algn="ctr" rtl="0">
              <a:lnSpc>
                <a:spcPct val="90000"/>
              </a:lnSpc>
              <a:spcBef>
                <a:spcPts val="1000"/>
              </a:spcBef>
              <a:spcAft>
                <a:spcPts val="0"/>
              </a:spcAft>
              <a:buClr>
                <a:schemeClr val="dk1"/>
              </a:buClr>
              <a:buSzPts val="1800"/>
              <a:buNone/>
            </a:pPr>
            <a:r>
              <a:rPr lang="en-US" sz="1800" dirty="0"/>
              <a:t>THESE REFERENCE SCREENS + MORE ARE ALSO AVAILABLE WHEN YOU SIGN IN TO THE SKILLS LIBRARY: </a:t>
            </a:r>
            <a:endParaRPr dirty="0"/>
          </a:p>
          <a:p>
            <a:pPr marL="0" lvl="0" indent="0" algn="ctr" rtl="0">
              <a:lnSpc>
                <a:spcPct val="90000"/>
              </a:lnSpc>
              <a:spcBef>
                <a:spcPts val="1000"/>
              </a:spcBef>
              <a:spcAft>
                <a:spcPts val="0"/>
              </a:spcAft>
              <a:buClr>
                <a:schemeClr val="dk1"/>
              </a:buClr>
              <a:buSzPts val="1800"/>
              <a:buNone/>
            </a:pPr>
            <a:r>
              <a:rPr lang="en-US" u="sng" dirty="0">
                <a:solidFill>
                  <a:schemeClr val="hlink"/>
                </a:solidFill>
              </a:rPr>
              <a:t>https://skillslibrary-dr.com</a:t>
            </a:r>
            <a:endParaRPr u="sng" dirty="0">
              <a:solidFill>
                <a:schemeClr val="hlink"/>
              </a:solidFill>
            </a:endParaRPr>
          </a:p>
          <a:p>
            <a:pPr marL="0" lvl="0" indent="0" algn="ctr" rtl="0">
              <a:lnSpc>
                <a:spcPct val="90000"/>
              </a:lnSpc>
              <a:spcBef>
                <a:spcPts val="1000"/>
              </a:spcBef>
              <a:spcAft>
                <a:spcPts val="0"/>
              </a:spcAft>
              <a:buClr>
                <a:schemeClr val="dk1"/>
              </a:buClr>
              <a:buSzPts val="1800"/>
              <a:buNone/>
            </a:pPr>
            <a:endParaRPr sz="1800" dirty="0"/>
          </a:p>
          <a:p>
            <a:pPr marL="0" lvl="0" indent="0" algn="ctr" rtl="0">
              <a:lnSpc>
                <a:spcPct val="90000"/>
              </a:lnSpc>
              <a:spcBef>
                <a:spcPts val="1000"/>
              </a:spcBef>
              <a:spcAft>
                <a:spcPts val="0"/>
              </a:spcAft>
              <a:buClr>
                <a:schemeClr val="dk1"/>
              </a:buClr>
              <a:buSzPts val="1800"/>
              <a:buNone/>
            </a:pPr>
            <a:r>
              <a:rPr lang="en-US" i="1" dirty="0"/>
              <a:t>STUDENT SCREENS:  Use link that is emailed to each student </a:t>
            </a:r>
            <a:br>
              <a:rPr lang="en-US" i="1" dirty="0"/>
            </a:br>
            <a:r>
              <a:rPr lang="en-US" i="1" dirty="0"/>
              <a:t>or sign in with student name &amp; email at </a:t>
            </a:r>
            <a:r>
              <a:rPr lang="en-US" b="1" i="1" dirty="0"/>
              <a:t>skillsdr.me</a:t>
            </a:r>
            <a:endParaRPr sz="3200" b="1" i="1" dirty="0"/>
          </a:p>
          <a:p>
            <a:pPr marL="0" lvl="0" indent="0" algn="ctr" rtl="0">
              <a:lnSpc>
                <a:spcPct val="90000"/>
              </a:lnSpc>
              <a:spcBef>
                <a:spcPts val="1000"/>
              </a:spcBef>
              <a:spcAft>
                <a:spcPts val="0"/>
              </a:spcAft>
              <a:buClr>
                <a:schemeClr val="dk1"/>
              </a:buClr>
              <a:buSzPts val="1800"/>
              <a:buNone/>
            </a:pPr>
            <a:endParaRPr sz="1800" dirty="0"/>
          </a:p>
          <a:p>
            <a:pPr marL="0" lvl="0" indent="0" algn="ctr" rtl="0">
              <a:lnSpc>
                <a:spcPct val="90000"/>
              </a:lnSpc>
              <a:spcBef>
                <a:spcPts val="1000"/>
              </a:spcBef>
              <a:spcAft>
                <a:spcPts val="0"/>
              </a:spcAft>
              <a:buClr>
                <a:schemeClr val="dk1"/>
              </a:buClr>
              <a:buSzPts val="1800"/>
              <a:buNone/>
            </a:pPr>
            <a:endParaRPr sz="1800" dirty="0"/>
          </a:p>
          <a:p>
            <a:pPr marL="0" lvl="0" indent="0" algn="ctr" rtl="0">
              <a:lnSpc>
                <a:spcPct val="90000"/>
              </a:lnSpc>
              <a:spcBef>
                <a:spcPts val="1000"/>
              </a:spcBef>
              <a:spcAft>
                <a:spcPts val="0"/>
              </a:spcAft>
              <a:buClr>
                <a:schemeClr val="dk1"/>
              </a:buClr>
              <a:buSzPts val="1800"/>
              <a:buNone/>
            </a:pPr>
            <a:endParaRPr sz="1800" dirty="0"/>
          </a:p>
          <a:p>
            <a:pPr marL="0" lvl="0" indent="0" algn="ctr" rtl="0">
              <a:lnSpc>
                <a:spcPct val="90000"/>
              </a:lnSpc>
              <a:spcBef>
                <a:spcPts val="1000"/>
              </a:spcBef>
              <a:spcAft>
                <a:spcPts val="0"/>
              </a:spcAft>
              <a:buClr>
                <a:schemeClr val="dk1"/>
              </a:buClr>
              <a:buSzPts val="1800"/>
              <a:buNone/>
            </a:pP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20"/>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20"/>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20"/>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20"/>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20"/>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20"/>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777E802-1A96-EF2E-80AF-A842F9482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081" y="1172876"/>
            <a:ext cx="8561838" cy="4512247"/>
          </a:xfrm>
          <a:prstGeom prst="rect">
            <a:avLst/>
          </a:prstGeom>
        </p:spPr>
      </p:pic>
      <p:sp>
        <p:nvSpPr>
          <p:cNvPr id="256" name="Google Shape;256;p20"/>
          <p:cNvSpPr/>
          <p:nvPr/>
        </p:nvSpPr>
        <p:spPr>
          <a:xfrm>
            <a:off x="7719431" y="3901094"/>
            <a:ext cx="4084320" cy="2767177"/>
          </a:xfrm>
          <a:prstGeom prst="wedgeRectCallout">
            <a:avLst>
              <a:gd name="adj1" fmla="val -72030"/>
              <a:gd name="adj2" fmla="val -372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This is the screen for entering attendance and scores.  Student names appear along the right, and there are columns for the Attendance and for the scores in the different rubric categories.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21"/>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21"/>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21"/>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21"/>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21"/>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p21"/>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0" name="Google Shape;270;p2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921837" y="4245891"/>
            <a:ext cx="3054507" cy="1555830"/>
          </a:xfrm>
          <a:prstGeom prst="rect">
            <a:avLst/>
          </a:prstGeom>
          <a:noFill/>
          <a:ln>
            <a:noFill/>
          </a:ln>
        </p:spPr>
      </p:pic>
      <p:sp>
        <p:nvSpPr>
          <p:cNvPr id="271" name="Google Shape;271;p21"/>
          <p:cNvSpPr/>
          <p:nvPr/>
        </p:nvSpPr>
        <p:spPr>
          <a:xfrm>
            <a:off x="7081520" y="400245"/>
            <a:ext cx="4538509" cy="3194225"/>
          </a:xfrm>
          <a:prstGeom prst="wedgeRectCallout">
            <a:avLst>
              <a:gd name="adj1" fmla="val -75155"/>
              <a:gd name="adj2" fmla="val 4359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The attendance column has a dropdown with codes including P for Present, A for Absent, T for Tardy, L for Left </a:t>
            </a:r>
            <a:r>
              <a:rPr lang="en-US" sz="1800" b="0" i="0" u="none" strike="noStrike" cap="none" dirty="0" err="1">
                <a:solidFill>
                  <a:srgbClr val="1F3864"/>
                </a:solidFill>
                <a:latin typeface="Calibri"/>
                <a:ea typeface="Calibri"/>
                <a:cs typeface="Calibri"/>
                <a:sym typeface="Calibri"/>
              </a:rPr>
              <a:t>Early,and</a:t>
            </a:r>
            <a:r>
              <a:rPr lang="en-US" sz="1800" b="0" i="0" u="none" strike="noStrike" cap="none" dirty="0">
                <a:solidFill>
                  <a:srgbClr val="1F3864"/>
                </a:solidFill>
                <a:latin typeface="Calibri"/>
                <a:ea typeface="Calibri"/>
                <a:cs typeface="Calibri"/>
                <a:sym typeface="Calibri"/>
              </a:rPr>
              <a:t> other options.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The rubric columns have a dropdown list with a  1-5 scale, with 5 as the best score.   Leave blank (or zero) if the student was absent or if an item is not applicable or unknown.  Zeroes will not count in the final exploratory scores.</a:t>
            </a:r>
            <a:endParaRPr sz="1400" b="0" i="0" u="none" strike="noStrike" cap="none" dirty="0">
              <a:solidFill>
                <a:srgbClr val="000000"/>
              </a:solidFill>
              <a:latin typeface="Arial"/>
              <a:ea typeface="Arial"/>
              <a:cs typeface="Arial"/>
              <a:sym typeface="Arial"/>
            </a:endParaRPr>
          </a:p>
        </p:txBody>
      </p:sp>
      <p:pic>
        <p:nvPicPr>
          <p:cNvPr id="2" name="Google Shape;269;p21"/>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1512301" y="2893390"/>
            <a:ext cx="2254366" cy="14500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23"/>
          <p:cNvSpPr/>
          <p:nvPr/>
        </p:nvSpPr>
        <p:spPr>
          <a:xfrm>
            <a:off x="0" y="-26105"/>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23"/>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23"/>
          <p:cNvSpPr/>
          <p:nvPr/>
        </p:nvSpPr>
        <p:spPr>
          <a:xfrm rot="-2700000" flipH="1">
            <a:off x="891641"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23"/>
          <p:cNvSpPr/>
          <p:nvPr/>
        </p:nvSpPr>
        <p:spPr>
          <a:xfrm rot="-2700000" flipH="1">
            <a:off x="10043482"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p23"/>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23"/>
          <p:cNvSpPr/>
          <p:nvPr/>
        </p:nvSpPr>
        <p:spPr>
          <a:xfrm flipH="1">
            <a:off x="7976344"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23"/>
          <p:cNvSpPr/>
          <p:nvPr/>
        </p:nvSpPr>
        <p:spPr>
          <a:xfrm flipH="1">
            <a:off x="7604080"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23"/>
          <p:cNvSpPr/>
          <p:nvPr/>
        </p:nvSpPr>
        <p:spPr>
          <a:xfrm>
            <a:off x="1318665" y="740418"/>
            <a:ext cx="3568653" cy="3729982"/>
          </a:xfrm>
          <a:prstGeom prst="wedgeRectCallout">
            <a:avLst>
              <a:gd name="adj1" fmla="val 69583"/>
              <a:gd name="adj2" fmla="val 3928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rgbClr val="1F3864"/>
                </a:solidFill>
                <a:latin typeface="Calibri"/>
                <a:ea typeface="Calibri"/>
                <a:cs typeface="Calibri"/>
                <a:sym typeface="Calibri"/>
              </a:rPr>
              <a:t>ALSO: </a:t>
            </a:r>
          </a:p>
          <a:p>
            <a:pPr marL="0" marR="0" lvl="0" indent="0" algn="ctr" rtl="0">
              <a:lnSpc>
                <a:spcPct val="100000"/>
              </a:lnSpc>
              <a:spcBef>
                <a:spcPts val="0"/>
              </a:spcBef>
              <a:spcAft>
                <a:spcPts val="0"/>
              </a:spcAft>
              <a:buClr>
                <a:srgbClr val="000000"/>
              </a:buClr>
              <a:buSzPts val="1800"/>
              <a:buFont typeface="Arial"/>
              <a:buNone/>
            </a:pPr>
            <a:endParaRPr lang="en-US" sz="2400"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dirty="0">
                <a:solidFill>
                  <a:srgbClr val="1F3864"/>
                </a:solidFill>
                <a:latin typeface="Calibri"/>
                <a:ea typeface="Calibri"/>
                <a:cs typeface="Calibri"/>
                <a:sym typeface="Calibri"/>
              </a:rPr>
              <a:t>Look under the Exploratory tab for summaries of the Reflection Journal entries, Attendance, and other data.</a:t>
            </a:r>
            <a:endParaRPr sz="1800" b="0" i="0" u="none" strike="noStrike" cap="none" dirty="0">
              <a:solidFill>
                <a:srgbClr val="000000"/>
              </a:solidFill>
              <a:latin typeface="Arial"/>
              <a:ea typeface="Arial"/>
              <a:cs typeface="Arial"/>
              <a:sym typeface="Arial"/>
            </a:endParaRPr>
          </a:p>
        </p:txBody>
      </p:sp>
      <p:sp>
        <p:nvSpPr>
          <p:cNvPr id="298" name="Google Shape;298;p23"/>
          <p:cNvSpPr/>
          <p:nvPr/>
        </p:nvSpPr>
        <p:spPr>
          <a:xfrm>
            <a:off x="7205668" y="1201175"/>
            <a:ext cx="3568653" cy="3729982"/>
          </a:xfrm>
          <a:prstGeom prst="wedgeRectCallout">
            <a:avLst>
              <a:gd name="adj1" fmla="val -47856"/>
              <a:gd name="adj2" fmla="val 72311"/>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Arial"/>
                <a:ea typeface="Arial"/>
                <a:cs typeface="Arial"/>
                <a:sym typeface="Arial"/>
              </a:rPr>
              <a:t>For Administrators: </a:t>
            </a:r>
          </a:p>
          <a:p>
            <a:pPr marL="0" marR="0" lvl="0" indent="0" algn="ctr" rtl="0">
              <a:lnSpc>
                <a:spcPct val="100000"/>
              </a:lnSpc>
              <a:spcBef>
                <a:spcPts val="0"/>
              </a:spcBef>
              <a:spcAft>
                <a:spcPts val="0"/>
              </a:spcAft>
              <a:buClr>
                <a:srgbClr val="000000"/>
              </a:buClr>
              <a:buSzPts val="1800"/>
              <a:buFont typeface="Arial"/>
              <a:buNone/>
            </a:pPr>
            <a:endParaRPr lang="en-US" sz="2000" dirty="0"/>
          </a:p>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Arial"/>
                <a:ea typeface="Arial"/>
                <a:cs typeface="Arial"/>
                <a:sym typeface="Arial"/>
              </a:rPr>
              <a:t>Look under the </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Exploratory – Admin tab </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for screens for editing the calendar, managing class lists, and other tasks.</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ctrTitle"/>
          </p:nvPr>
        </p:nvSpPr>
        <p:spPr>
          <a:xfrm>
            <a:off x="0" y="2611437"/>
            <a:ext cx="12192000" cy="1152525"/>
          </a:xfrm>
          <a:prstGeom prst="rect">
            <a:avLst/>
          </a:prstGeom>
          <a:solidFill>
            <a:srgbClr val="B3C6E7"/>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Exploratory Student Screens</a:t>
            </a:r>
            <a:endParaRPr/>
          </a:p>
        </p:txBody>
      </p:sp>
      <p:sp>
        <p:nvSpPr>
          <p:cNvPr id="109" name="Google Shape;109;p3"/>
          <p:cNvSpPr txBox="1">
            <a:spLocks noGrp="1"/>
          </p:cNvSpPr>
          <p:nvPr>
            <p:ph type="subTitle" idx="1"/>
          </p:nvPr>
        </p:nvSpPr>
        <p:spPr>
          <a:xfrm>
            <a:off x="1524000" y="3856038"/>
            <a:ext cx="9144000" cy="1027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Skills Library Database </a:t>
            </a:r>
            <a:endParaRPr dirty="0"/>
          </a:p>
          <a:p>
            <a:pPr marL="0" lvl="0" indent="0" algn="ctr" rtl="0">
              <a:lnSpc>
                <a:spcPct val="90000"/>
              </a:lnSpc>
              <a:spcBef>
                <a:spcPts val="1000"/>
              </a:spcBef>
              <a:spcAft>
                <a:spcPts val="0"/>
              </a:spcAft>
              <a:buClr>
                <a:schemeClr val="dk1"/>
              </a:buClr>
              <a:buSzPts val="2400"/>
              <a:buNone/>
            </a:pPr>
            <a:r>
              <a:rPr lang="en-US" dirty="0"/>
              <a:t>Fall 2024</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p:nvPr/>
        </p:nvSpPr>
        <p:spPr>
          <a:xfrm>
            <a:off x="6933155" y="482809"/>
            <a:ext cx="4631635" cy="5579788"/>
          </a:xfrm>
          <a:prstGeom prst="wedgeRectCallout">
            <a:avLst>
              <a:gd name="adj1" fmla="val -50679"/>
              <a:gd name="adj2" fmla="val 5883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Before the first exploratory week begins, students receive an email telling them that the exploratory program is beginning, with a brief overview plus:</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F3864"/>
              </a:buClr>
              <a:buSzPts val="1800"/>
              <a:buFont typeface="Arial"/>
              <a:buChar char="•"/>
            </a:pPr>
            <a:r>
              <a:rPr lang="en-US" sz="1800" b="0" i="0" u="none" strike="noStrike" cap="none" dirty="0">
                <a:solidFill>
                  <a:srgbClr val="1F3864"/>
                </a:solidFill>
                <a:latin typeface="Calibri"/>
                <a:ea typeface="Calibri"/>
                <a:cs typeface="Calibri"/>
                <a:sym typeface="Calibri"/>
              </a:rPr>
              <a:t>the name of their first class;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1F3864"/>
              </a:buClr>
              <a:buSzPts val="1800"/>
              <a:buFont typeface="Arial"/>
              <a:buChar char="•"/>
            </a:pPr>
            <a:r>
              <a:rPr lang="en-US" sz="1800" b="0" i="0" u="none" strike="noStrike" cap="none" dirty="0">
                <a:solidFill>
                  <a:srgbClr val="1F3864"/>
                </a:solidFill>
                <a:latin typeface="Calibri"/>
                <a:ea typeface="Calibri"/>
                <a:cs typeface="Calibri"/>
                <a:sym typeface="Calibri"/>
              </a:rPr>
              <a:t>a personalized link to the student screens</a:t>
            </a:r>
            <a:endParaRPr sz="1800" b="0" i="0" u="none" strike="noStrike" cap="none" dirty="0">
              <a:solidFill>
                <a:srgbClr val="1F3864"/>
              </a:solidFill>
              <a:latin typeface="Calibri"/>
              <a:ea typeface="Calibri"/>
              <a:cs typeface="Calibri"/>
              <a:sym typeface="Calibri"/>
            </a:endParaRPr>
          </a:p>
        </p:txBody>
      </p:sp>
      <p:pic>
        <p:nvPicPr>
          <p:cNvPr id="115" name="Google Shape;115;p4" descr="A person sitting on a table&#10;&#10;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26720" y="2138947"/>
            <a:ext cx="6095999" cy="25801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p:nvPr/>
        </p:nvSpPr>
        <p:spPr>
          <a:xfrm>
            <a:off x="514568" y="1209319"/>
            <a:ext cx="4631635" cy="4039086"/>
          </a:xfrm>
          <a:prstGeom prst="wedgeRectCallout">
            <a:avLst>
              <a:gd name="adj1" fmla="val 45330"/>
              <a:gd name="adj2" fmla="val 64386"/>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Students will receive an email each day with their rotation schedule for the day; throughout both phases of the Exploratory program., and with the link to sign in to see their schedule and complete their online reflection journal entries.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The email will come from </a:t>
            </a:r>
            <a:r>
              <a:rPr lang="en-US" sz="1800" b="0" i="0" u="sng" strike="noStrike" cap="none" dirty="0">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exploratory@skillslibrary-</a:t>
            </a:r>
            <a:r>
              <a:rPr lang="en-US" sz="1800" u="sng" dirty="0">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dr</a:t>
            </a:r>
            <a:r>
              <a:rPr lang="en-US" sz="1800" b="0" i="0" u="sng" strike="noStrike" cap="none" dirty="0">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a:t>
            </a:r>
            <a:endParaRPr sz="1800" b="0" i="0"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dirty="0">
              <a:solidFill>
                <a:srgbClr val="1F386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rgbClr val="1F3864"/>
                </a:solidFill>
                <a:latin typeface="Calibri"/>
                <a:ea typeface="Calibri"/>
                <a:cs typeface="Calibri"/>
                <a:sym typeface="Calibri"/>
              </a:rPr>
              <a:t>Students can find all of the information they need and complete their journal assignments in the student screens.</a:t>
            </a:r>
            <a:endParaRPr sz="1400" b="0" i="0" u="none" strike="noStrike" cap="none" dirty="0">
              <a:solidFill>
                <a:srgbClr val="000000"/>
              </a:solidFill>
              <a:latin typeface="Arial"/>
              <a:ea typeface="Arial"/>
              <a:cs typeface="Arial"/>
              <a:sym typeface="Arial"/>
            </a:endParaRPr>
          </a:p>
        </p:txBody>
      </p:sp>
      <p:pic>
        <p:nvPicPr>
          <p:cNvPr id="121" name="Google Shape;121;p5" descr="A picture containing computer, desk&#10;&#10;Description automatically generated"/>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5812077" y="1619641"/>
            <a:ext cx="5865355" cy="391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7"/>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7"/>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7"/>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7"/>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7"/>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7"/>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7"/>
          <p:cNvSpPr/>
          <p:nvPr/>
        </p:nvSpPr>
        <p:spPr>
          <a:xfrm>
            <a:off x="7348509" y="181186"/>
            <a:ext cx="4084320" cy="423672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The individualized link bring students to a home page (see next slide) or the link  brings students to this sign-in screen</a:t>
            </a: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dirty="0">
                <a:solidFill>
                  <a:srgbClr val="1F3864"/>
                </a:solidFill>
                <a:latin typeface="Calibri"/>
                <a:ea typeface="Calibri"/>
                <a:cs typeface="Calibri"/>
                <a:sym typeface="Calibri"/>
              </a:rPr>
              <a:t>Students initially sign in with their name and email or ID, and later set their own password.</a:t>
            </a:r>
            <a:endParaRPr sz="1800"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83E711DE-7EDB-E14F-1620-0375D06F2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61" y="310330"/>
            <a:ext cx="6191974" cy="63452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7"/>
          <p:cNvSpPr/>
          <p:nvPr/>
        </p:nvSpPr>
        <p:spPr>
          <a:xfrm>
            <a:off x="1270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 name="Google Shape;128;p7"/>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7"/>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7"/>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7"/>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7"/>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7"/>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7"/>
          <p:cNvSpPr/>
          <p:nvPr/>
        </p:nvSpPr>
        <p:spPr>
          <a:xfrm>
            <a:off x="7348509" y="181186"/>
            <a:ext cx="4084320" cy="423672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For a sample student screen, sign in with </a:t>
            </a:r>
            <a:r>
              <a:rPr lang="en-US" sz="1800" b="0" i="0" u="none" strike="noStrike" cap="none" dirty="0">
                <a:solidFill>
                  <a:srgbClr val="1F3864"/>
                </a:solidFill>
                <a:latin typeface="Calibri"/>
                <a:ea typeface="Calibri"/>
                <a:cs typeface="Calibri"/>
                <a:sym typeface="Calibri"/>
                <a:hlinkClick r:id="rId3"/>
              </a:rPr>
              <a:t>Sample@skillslibrary-dr.com</a:t>
            </a:r>
            <a:r>
              <a:rPr lang="en-US" sz="1800" b="0" i="0" u="none" strike="noStrike" cap="none" dirty="0">
                <a:solidFill>
                  <a:srgbClr val="1F3864"/>
                </a:solidFill>
                <a:latin typeface="Calibri"/>
                <a:ea typeface="Calibri"/>
                <a:cs typeface="Calibri"/>
                <a:sym typeface="Calibri"/>
              </a:rPr>
              <a:t> and the </a:t>
            </a:r>
            <a:r>
              <a:rPr lang="en-US" sz="1800" b="0" i="0" u="none" strike="noStrike" cap="none" dirty="0" err="1">
                <a:solidFill>
                  <a:srgbClr val="1F3864"/>
                </a:solidFill>
                <a:latin typeface="Calibri"/>
                <a:ea typeface="Calibri"/>
                <a:cs typeface="Calibri"/>
                <a:sym typeface="Calibri"/>
              </a:rPr>
              <a:t>firstname</a:t>
            </a:r>
            <a:r>
              <a:rPr lang="en-US" sz="1800" b="0" i="0" u="none" strike="noStrike" cap="none" dirty="0">
                <a:solidFill>
                  <a:srgbClr val="1F3864"/>
                </a:solidFill>
                <a:latin typeface="Calibri"/>
                <a:ea typeface="Calibri"/>
                <a:cs typeface="Calibri"/>
                <a:sym typeface="Calibri"/>
              </a:rPr>
              <a:t> Sample.</a:t>
            </a:r>
          </a:p>
          <a:p>
            <a:pPr marL="0" marR="0" lvl="0" indent="0" algn="ctr" rtl="0">
              <a:lnSpc>
                <a:spcPct val="100000"/>
              </a:lnSpc>
              <a:spcBef>
                <a:spcPts val="0"/>
              </a:spcBef>
              <a:spcAft>
                <a:spcPts val="0"/>
              </a:spcAft>
              <a:buClr>
                <a:srgbClr val="000000"/>
              </a:buClr>
              <a:buSzPts val="1800"/>
              <a:buFont typeface="Arial"/>
              <a:buNone/>
            </a:pPr>
            <a:endParaRPr sz="1800"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7445EC45-B7CD-254A-8646-CC906EEDC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561" y="310330"/>
            <a:ext cx="6191974" cy="6345241"/>
          </a:xfrm>
          <a:prstGeom prst="rect">
            <a:avLst/>
          </a:prstGeom>
        </p:spPr>
      </p:pic>
      <p:sp>
        <p:nvSpPr>
          <p:cNvPr id="2" name="TextBox 1">
            <a:extLst>
              <a:ext uri="{FF2B5EF4-FFF2-40B4-BE49-F238E27FC236}">
                <a16:creationId xmlns:a16="http://schemas.microsoft.com/office/drawing/2014/main" id="{F90AAA9E-E81B-E100-B452-BC1F1F2CF407}"/>
              </a:ext>
            </a:extLst>
          </p:cNvPr>
          <p:cNvSpPr txBox="1"/>
          <p:nvPr/>
        </p:nvSpPr>
        <p:spPr>
          <a:xfrm>
            <a:off x="1930400" y="3546189"/>
            <a:ext cx="2427268" cy="307777"/>
          </a:xfrm>
          <a:prstGeom prst="rect">
            <a:avLst/>
          </a:prstGeom>
          <a:noFill/>
        </p:spPr>
        <p:txBody>
          <a:bodyPr wrap="none" rtlCol="0">
            <a:spAutoFit/>
          </a:bodyPr>
          <a:lstStyle/>
          <a:p>
            <a:r>
              <a:rPr lang="en-US" dirty="0">
                <a:solidFill>
                  <a:schemeClr val="accent2">
                    <a:lumMod val="75000"/>
                  </a:schemeClr>
                </a:solidFill>
              </a:rPr>
              <a:t>sample@skillslibrary-dr.com</a:t>
            </a:r>
          </a:p>
        </p:txBody>
      </p:sp>
      <p:sp>
        <p:nvSpPr>
          <p:cNvPr id="3" name="TextBox 2">
            <a:extLst>
              <a:ext uri="{FF2B5EF4-FFF2-40B4-BE49-F238E27FC236}">
                <a16:creationId xmlns:a16="http://schemas.microsoft.com/office/drawing/2014/main" id="{90DCF14F-F4F1-D999-60DD-EC1DCD55E2FC}"/>
              </a:ext>
            </a:extLst>
          </p:cNvPr>
          <p:cNvSpPr txBox="1"/>
          <p:nvPr/>
        </p:nvSpPr>
        <p:spPr>
          <a:xfrm>
            <a:off x="1930400" y="4562808"/>
            <a:ext cx="792205" cy="307777"/>
          </a:xfrm>
          <a:prstGeom prst="rect">
            <a:avLst/>
          </a:prstGeom>
          <a:noFill/>
        </p:spPr>
        <p:txBody>
          <a:bodyPr wrap="none" rtlCol="0">
            <a:spAutoFit/>
          </a:bodyPr>
          <a:lstStyle/>
          <a:p>
            <a:r>
              <a:rPr lang="en-US" dirty="0">
                <a:solidFill>
                  <a:schemeClr val="accent2">
                    <a:lumMod val="75000"/>
                  </a:schemeClr>
                </a:solidFill>
              </a:rPr>
              <a:t>Sample</a:t>
            </a:r>
          </a:p>
        </p:txBody>
      </p:sp>
    </p:spTree>
    <p:extLst>
      <p:ext uri="{BB962C8B-B14F-4D97-AF65-F5344CB8AC3E}">
        <p14:creationId xmlns:p14="http://schemas.microsoft.com/office/powerpoint/2010/main" val="276691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6"/>
          <p:cNvSpPr/>
          <p:nvPr/>
        </p:nvSpPr>
        <p:spPr>
          <a:xfrm>
            <a:off x="1270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6"/>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6"/>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6"/>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6"/>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4DB29A5-A8E4-CBFC-AF33-7E97D2F87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60" y="230677"/>
            <a:ext cx="7266739" cy="6440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8" name="Google Shape;148;p6"/>
          <p:cNvSpPr/>
          <p:nvPr/>
        </p:nvSpPr>
        <p:spPr>
          <a:xfrm>
            <a:off x="7348509" y="181186"/>
            <a:ext cx="4084320" cy="4236720"/>
          </a:xfrm>
          <a:prstGeom prst="wedgeRectCallout">
            <a:avLst>
              <a:gd name="adj1" fmla="val -38883"/>
              <a:gd name="adj2" fmla="val 61264"/>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The student screens includes the student’s personalized schedule.   For each day of the program, they see the date, time,  program name, teacher name(s) and the room number and floor.</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From the signin page and dashboard, students click EXPLORATORY to see their schedules.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F3864"/>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8"/>
          <p:cNvSpPr/>
          <p:nvPr/>
        </p:nvSpPr>
        <p:spPr>
          <a:xfrm>
            <a:off x="1270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8"/>
          <p:cNvSpPr/>
          <p:nvPr/>
        </p:nvSpPr>
        <p:spPr>
          <a:xfrm rot="2700000">
            <a:off x="415435" y="655140"/>
            <a:ext cx="687472" cy="687472"/>
          </a:xfrm>
          <a:prstGeom prst="rect">
            <a:avLst/>
          </a:pr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8"/>
          <p:cNvSpPr/>
          <p:nvPr/>
        </p:nvSpPr>
        <p:spPr>
          <a:xfrm rot="10800000">
            <a:off x="0"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8"/>
          <p:cNvSpPr/>
          <p:nvPr/>
        </p:nvSpPr>
        <p:spPr>
          <a:xfrm rot="2700000">
            <a:off x="10739327"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8"/>
          <p:cNvSpPr/>
          <p:nvPr/>
        </p:nvSpPr>
        <p:spPr>
          <a:xfrm rot="2700000">
            <a:off x="10653800" y="422146"/>
            <a:ext cx="645368" cy="645368"/>
          </a:xfrm>
          <a:prstGeom prst="rect">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8"/>
          <p:cNvSpPr/>
          <p:nvPr/>
        </p:nvSpPr>
        <p:spPr>
          <a:xfrm>
            <a:off x="8115423" y="6115501"/>
            <a:ext cx="1494513" cy="742499"/>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8"/>
          <p:cNvSpPr/>
          <p:nvPr/>
        </p:nvSpPr>
        <p:spPr>
          <a:xfrm>
            <a:off x="9167297" y="6453143"/>
            <a:ext cx="814903" cy="404857"/>
          </a:xfrm>
          <a:prstGeom prst="triangle">
            <a:avLst>
              <a:gd name="adj" fmla="val 50000"/>
            </a:avLst>
          </a:prstGeom>
          <a:solidFill>
            <a:schemeClr val="accent1">
              <a:alpha val="2901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B9E4BA8-1611-EBA9-5540-FA0674E98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2257">
            <a:off x="1915899" y="1204602"/>
            <a:ext cx="4382112" cy="4448796"/>
          </a:xfrm>
          <a:prstGeom prst="rect">
            <a:avLst/>
          </a:prstGeom>
        </p:spPr>
      </p:pic>
      <p:sp>
        <p:nvSpPr>
          <p:cNvPr id="161" name="Google Shape;161;p8"/>
          <p:cNvSpPr/>
          <p:nvPr/>
        </p:nvSpPr>
        <p:spPr>
          <a:xfrm>
            <a:off x="6892164" y="998876"/>
            <a:ext cx="4084320" cy="4236720"/>
          </a:xfrm>
          <a:prstGeom prst="wedgeRectCallout">
            <a:avLst>
              <a:gd name="adj1" fmla="val -112227"/>
              <a:gd name="adj2" fmla="val 2558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Students will write a brief reflection journal entry for each session.   </a:t>
            </a: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Students earn exploratory points for completing these entries.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1F3864"/>
                </a:solidFill>
                <a:latin typeface="Calibri"/>
                <a:ea typeface="Calibri"/>
                <a:cs typeface="Calibri"/>
                <a:sym typeface="Calibri"/>
              </a:rPr>
              <a:t>Once an entry is completed, a checkmark will appear </a:t>
            </a:r>
            <a:r>
              <a:rPr lang="en-US" sz="1800" dirty="0">
                <a:solidFill>
                  <a:srgbClr val="1F3864"/>
                </a:solidFill>
                <a:latin typeface="Calibri"/>
                <a:ea typeface="Calibri"/>
                <a:cs typeface="Calibri"/>
                <a:sym typeface="Calibri"/>
              </a:rPr>
              <a:t>next to the button.</a:t>
            </a:r>
            <a:r>
              <a:rPr lang="en-US" sz="1800" b="0" i="0" u="none" strike="noStrike" cap="none" dirty="0">
                <a:solidFill>
                  <a:srgbClr val="1F3864"/>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F386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836</Words>
  <Application>Microsoft Office PowerPoint</Application>
  <PresentationFormat>Widescreen</PresentationFormat>
  <Paragraphs>88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Exploratory Teacher and Student Screens</vt:lpstr>
      <vt:lpstr>QUICK REFERENCE</vt:lpstr>
      <vt:lpstr>Exploratory Student Screens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Exploratory Teacher Screens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Leonard</dc:creator>
  <cp:lastModifiedBy>Jennifer Leonard</cp:lastModifiedBy>
  <cp:revision>12</cp:revision>
  <dcterms:created xsi:type="dcterms:W3CDTF">2020-09-26T21:13:47Z</dcterms:created>
  <dcterms:modified xsi:type="dcterms:W3CDTF">2024-08-30T19:20:23Z</dcterms:modified>
</cp:coreProperties>
</file>